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media/image3.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handoutMasterIdLst>
    <p:handoutMasterId r:id="rId19"/>
  </p:handout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8288000" cy="10287000"/>
  <p:notesSz cx="6858000" cy="9144000"/>
  <p:embeddedFontLst>
    <p:embeddedFont>
      <p:font typeface="Calibri" panose="020F050202020403020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
        <p:nvSpPr>
          <p:cNvPr id="22" name="Freeform 22"/>
          <p:cNvSpPr/>
          <p:nvPr userDrawn="1"/>
        </p:nvSpPr>
        <p:spPr>
          <a:xfrm>
            <a:off x="15926061" y="4193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openxmlformats.org/officeDocument/2006/relationships/image" Target="../media/image3.sv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2" Type="http://schemas.openxmlformats.org/officeDocument/2006/relationships/slideLayout" Target="../slideLayouts/slideLayout7.xml"/><Relationship Id="rId11" Type="http://schemas.openxmlformats.org/officeDocument/2006/relationships/image" Target="../media/image1.png"/><Relationship Id="rId10" Type="http://schemas.openxmlformats.org/officeDocument/2006/relationships/tags" Target="../tags/tag10.xml"/><Relationship Id="rId1" Type="http://schemas.openxmlformats.org/officeDocument/2006/relationships/tags" Target="../tags/tag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openxmlformats.org/officeDocument/2006/relationships/image" Target="../media/image17.png"/><Relationship Id="rId2" Type="http://schemas.openxmlformats.org/officeDocument/2006/relationships/image" Target="../media/image3.sv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574330" y="1731170"/>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1152791" y="3979921"/>
            <a:ext cx="2167987" cy="6139824"/>
            <a:chOff x="0" y="0"/>
            <a:chExt cx="660400" cy="1870279"/>
          </a:xfrm>
        </p:grpSpPr>
        <p:sp>
          <p:nvSpPr>
            <p:cNvPr id="6" name="Freeform 6"/>
            <p:cNvSpPr/>
            <p:nvPr/>
          </p:nvSpPr>
          <p:spPr>
            <a:xfrm>
              <a:off x="0" y="0"/>
              <a:ext cx="660400" cy="1870279"/>
            </a:xfrm>
            <a:custGeom>
              <a:avLst/>
              <a:gdLst/>
              <a:ahLst/>
              <a:cxnLst/>
              <a:rect l="l" t="t" r="r" b="b"/>
              <a:pathLst>
                <a:path w="660400" h="1870279">
                  <a:moveTo>
                    <a:pt x="220252" y="1851210"/>
                  </a:moveTo>
                  <a:cubicBezTo>
                    <a:pt x="254109" y="1862724"/>
                    <a:pt x="292600" y="1870279"/>
                    <a:pt x="330378" y="1870279"/>
                  </a:cubicBezTo>
                  <a:cubicBezTo>
                    <a:pt x="368157" y="1870279"/>
                    <a:pt x="404509" y="1863802"/>
                    <a:pt x="438009" y="1852288"/>
                  </a:cubicBezTo>
                  <a:cubicBezTo>
                    <a:pt x="438723" y="1851929"/>
                    <a:pt x="439435" y="1851929"/>
                    <a:pt x="440148" y="1851569"/>
                  </a:cubicBezTo>
                  <a:cubicBezTo>
                    <a:pt x="565955" y="1805514"/>
                    <a:pt x="658618" y="1683900"/>
                    <a:pt x="660400" y="1518287"/>
                  </a:cubicBezTo>
                  <a:lnTo>
                    <a:pt x="660400" y="0"/>
                  </a:lnTo>
                  <a:lnTo>
                    <a:pt x="0" y="0"/>
                  </a:lnTo>
                  <a:lnTo>
                    <a:pt x="0" y="1517161"/>
                  </a:lnTo>
                  <a:cubicBezTo>
                    <a:pt x="1782" y="1684619"/>
                    <a:pt x="93019" y="1806234"/>
                    <a:pt x="220252" y="1851210"/>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180042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43017" y="1681684"/>
            <a:ext cx="2263137" cy="6923631"/>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10800000">
            <a:off x="3872727" y="9258300"/>
            <a:ext cx="1307817" cy="2857962"/>
            <a:chOff x="0" y="0"/>
            <a:chExt cx="660400" cy="1443167"/>
          </a:xfrm>
        </p:grpSpPr>
        <p:sp>
          <p:nvSpPr>
            <p:cNvPr id="12" name="Freeform 12"/>
            <p:cNvSpPr/>
            <p:nvPr/>
          </p:nvSpPr>
          <p:spPr>
            <a:xfrm>
              <a:off x="0" y="0"/>
              <a:ext cx="660400" cy="1443167"/>
            </a:xfrm>
            <a:custGeom>
              <a:avLst/>
              <a:gdLst/>
              <a:ahLst/>
              <a:cxnLst/>
              <a:rect l="l" t="t" r="r" b="b"/>
              <a:pathLst>
                <a:path w="660400" h="1443167">
                  <a:moveTo>
                    <a:pt x="220252" y="1424098"/>
                  </a:moveTo>
                  <a:cubicBezTo>
                    <a:pt x="254109" y="1435612"/>
                    <a:pt x="292600" y="1443167"/>
                    <a:pt x="330378" y="1443167"/>
                  </a:cubicBezTo>
                  <a:cubicBezTo>
                    <a:pt x="368157" y="1443167"/>
                    <a:pt x="404509" y="1436690"/>
                    <a:pt x="438009" y="1425176"/>
                  </a:cubicBezTo>
                  <a:cubicBezTo>
                    <a:pt x="438723" y="1424817"/>
                    <a:pt x="439435" y="1424817"/>
                    <a:pt x="440148" y="1424457"/>
                  </a:cubicBezTo>
                  <a:cubicBezTo>
                    <a:pt x="565955" y="1378402"/>
                    <a:pt x="658618" y="1256788"/>
                    <a:pt x="660400" y="1100663"/>
                  </a:cubicBezTo>
                  <a:lnTo>
                    <a:pt x="660400" y="0"/>
                  </a:lnTo>
                  <a:lnTo>
                    <a:pt x="0" y="0"/>
                  </a:lnTo>
                  <a:lnTo>
                    <a:pt x="0" y="1099846"/>
                  </a:lnTo>
                  <a:cubicBezTo>
                    <a:pt x="1782" y="1257507"/>
                    <a:pt x="93019" y="1379122"/>
                    <a:pt x="220252" y="1424098"/>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3" name="TextBox 13"/>
            <p:cNvSpPr txBox="1"/>
            <p:nvPr/>
          </p:nvSpPr>
          <p:spPr>
            <a:xfrm>
              <a:off x="0" y="-57150"/>
              <a:ext cx="660400" cy="1373317"/>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0">
            <a:off x="8507091" y="-210497"/>
            <a:ext cx="1273817" cy="3113658"/>
            <a:chOff x="0" y="0"/>
            <a:chExt cx="660400" cy="1614250"/>
          </a:xfrm>
        </p:grpSpPr>
        <p:sp>
          <p:nvSpPr>
            <p:cNvPr id="15" name="Freeform 15"/>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6" name="TextBox 16"/>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7" name="Group 17"/>
          <p:cNvGrpSpPr/>
          <p:nvPr/>
        </p:nvGrpSpPr>
        <p:grpSpPr>
          <a:xfrm rot="0">
            <a:off x="3861866" y="6596847"/>
            <a:ext cx="10183774" cy="569695"/>
            <a:chOff x="0" y="0"/>
            <a:chExt cx="2771887" cy="155063"/>
          </a:xfrm>
        </p:grpSpPr>
        <p:sp>
          <p:nvSpPr>
            <p:cNvPr id="18" name="Freeform 18"/>
            <p:cNvSpPr/>
            <p:nvPr/>
          </p:nvSpPr>
          <p:spPr>
            <a:xfrm>
              <a:off x="0" y="0"/>
              <a:ext cx="2771887" cy="155063"/>
            </a:xfrm>
            <a:custGeom>
              <a:avLst/>
              <a:gdLst/>
              <a:ahLst/>
              <a:cxnLst/>
              <a:rect l="l" t="t" r="r" b="b"/>
              <a:pathLst>
                <a:path w="2771887" h="155063">
                  <a:moveTo>
                    <a:pt x="38771" y="0"/>
                  </a:moveTo>
                  <a:lnTo>
                    <a:pt x="2733116" y="0"/>
                  </a:lnTo>
                  <a:cubicBezTo>
                    <a:pt x="2754528" y="0"/>
                    <a:pt x="2771887" y="17358"/>
                    <a:pt x="2771887" y="38771"/>
                  </a:cubicBezTo>
                  <a:lnTo>
                    <a:pt x="2771887" y="116292"/>
                  </a:lnTo>
                  <a:cubicBezTo>
                    <a:pt x="2771887" y="137705"/>
                    <a:pt x="2754528" y="155063"/>
                    <a:pt x="2733116" y="155063"/>
                  </a:cubicBezTo>
                  <a:lnTo>
                    <a:pt x="38771" y="155063"/>
                  </a:lnTo>
                  <a:cubicBezTo>
                    <a:pt x="17358" y="155063"/>
                    <a:pt x="0" y="137705"/>
                    <a:pt x="0" y="116292"/>
                  </a:cubicBezTo>
                  <a:lnTo>
                    <a:pt x="0" y="38771"/>
                  </a:lnTo>
                  <a:cubicBezTo>
                    <a:pt x="0" y="17358"/>
                    <a:pt x="17358" y="0"/>
                    <a:pt x="38771" y="0"/>
                  </a:cubicBezTo>
                  <a:close/>
                </a:path>
              </a:pathLst>
            </a:custGeom>
            <a:solidFill>
              <a:srgbClr val="1F367F"/>
            </a:solidFill>
          </p:spPr>
        </p:sp>
        <p:sp>
          <p:nvSpPr>
            <p:cNvPr id="19" name="TextBox 19"/>
            <p:cNvSpPr txBox="1"/>
            <p:nvPr/>
          </p:nvSpPr>
          <p:spPr>
            <a:xfrm>
              <a:off x="0" y="-57150"/>
              <a:ext cx="2771887" cy="212213"/>
            </a:xfrm>
            <a:prstGeom prst="rect">
              <a:avLst/>
            </a:prstGeom>
          </p:spPr>
          <p:txBody>
            <a:bodyPr lIns="50800" tIns="50800" rIns="50800" bIns="50800" rtlCol="0" anchor="ctr"/>
            <a:lstStyle/>
            <a:p>
              <a:pPr algn="ctr">
                <a:lnSpc>
                  <a:spcPts val="3210"/>
                </a:lnSpc>
              </a:pPr>
            </a:p>
          </p:txBody>
        </p:sp>
      </p:grpSp>
      <p:sp>
        <p:nvSpPr>
          <p:cNvPr id="20" name="Freeform 20"/>
          <p:cNvSpPr/>
          <p:nvPr/>
        </p:nvSpPr>
        <p:spPr>
          <a:xfrm>
            <a:off x="4663921" y="6677841"/>
            <a:ext cx="382735" cy="407707"/>
          </a:xfrm>
          <a:custGeom>
            <a:avLst/>
            <a:gdLst/>
            <a:ahLst/>
            <a:cxnLst/>
            <a:rect l="l" t="t" r="r" b="b"/>
            <a:pathLst>
              <a:path w="382735" h="407707">
                <a:moveTo>
                  <a:pt x="0" y="0"/>
                </a:moveTo>
                <a:lnTo>
                  <a:pt x="382735" y="0"/>
                </a:lnTo>
                <a:lnTo>
                  <a:pt x="382735" y="407707"/>
                </a:lnTo>
                <a:lnTo>
                  <a:pt x="0" y="40770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21" name="TextBox 21"/>
          <p:cNvSpPr txBox="1"/>
          <p:nvPr/>
        </p:nvSpPr>
        <p:spPr>
          <a:xfrm>
            <a:off x="3909639" y="2830476"/>
            <a:ext cx="10136001" cy="4473649"/>
          </a:xfrm>
          <a:prstGeom prst="rect">
            <a:avLst/>
          </a:prstGeom>
        </p:spPr>
        <p:txBody>
          <a:bodyPr lIns="0" tIns="0" rIns="0" bIns="0" rtlCol="0" anchor="t">
            <a:spAutoFit/>
          </a:bodyPr>
          <a:lstStyle/>
          <a:p>
            <a:pPr algn="ctr">
              <a:lnSpc>
                <a:spcPts val="11275"/>
              </a:lnSpc>
            </a:pPr>
            <a:r>
              <a:rPr lang="en-US" sz="811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开源平台数据分析与用户行为预测</a:t>
            </a:r>
            <a:endParaRPr lang="en-US" sz="811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a:p>
            <a:pPr algn="l">
              <a:lnSpc>
                <a:spcPts val="13220"/>
              </a:lnSpc>
            </a:pPr>
          </a:p>
        </p:txBody>
      </p:sp>
      <p:sp>
        <p:nvSpPr>
          <p:cNvPr id="22"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3"/>
            <a:stretch>
              <a:fillRect/>
            </a:stretch>
          </a:blipFill>
        </p:spPr>
      </p:sp>
      <p:sp>
        <p:nvSpPr>
          <p:cNvPr id="23" name="TextBox 23"/>
          <p:cNvSpPr txBox="1"/>
          <p:nvPr/>
        </p:nvSpPr>
        <p:spPr>
          <a:xfrm>
            <a:off x="7948710" y="6656406"/>
            <a:ext cx="3837980" cy="393427"/>
          </a:xfrm>
          <a:prstGeom prst="rect">
            <a:avLst/>
          </a:prstGeom>
        </p:spPr>
        <p:txBody>
          <a:bodyPr lIns="0" tIns="0" rIns="0" bIns="0" rtlCol="0" anchor="t">
            <a:spAutoFit/>
          </a:bodyPr>
          <a:lstStyle/>
          <a:p>
            <a:pPr algn="l">
              <a:lnSpc>
                <a:spcPts val="3105"/>
              </a:lnSpc>
            </a:pPr>
            <a:r>
              <a:rPr lang="en-US" sz="22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   学生：王德毅、黄杰、何蕾</a:t>
            </a:r>
            <a:endParaRPr lang="en-US" sz="22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24" name="TextBox 24"/>
          <p:cNvSpPr txBox="1"/>
          <p:nvPr/>
        </p:nvSpPr>
        <p:spPr>
          <a:xfrm>
            <a:off x="5291219" y="6656406"/>
            <a:ext cx="2409840" cy="393427"/>
          </a:xfrm>
          <a:prstGeom prst="rect">
            <a:avLst/>
          </a:prstGeom>
        </p:spPr>
        <p:txBody>
          <a:bodyPr lIns="0" tIns="0" rIns="0" bIns="0" rtlCol="0" anchor="t">
            <a:spAutoFit/>
          </a:bodyPr>
          <a:lstStyle/>
          <a:p>
            <a:pPr algn="l">
              <a:lnSpc>
                <a:spcPts val="3105"/>
              </a:lnSpc>
            </a:pPr>
            <a:r>
              <a:rPr lang="en-US" sz="22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指导老师：许立君</a:t>
            </a:r>
            <a:endParaRPr lang="en-US" sz="22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0" y="788342"/>
            <a:ext cx="4837158" cy="934693"/>
            <a:chOff x="0" y="0"/>
            <a:chExt cx="1407271" cy="271930"/>
          </a:xfrm>
        </p:grpSpPr>
        <p:sp>
          <p:nvSpPr>
            <p:cNvPr id="3" name="Freeform 3"/>
            <p:cNvSpPr/>
            <p:nvPr/>
          </p:nvSpPr>
          <p:spPr>
            <a:xfrm>
              <a:off x="0" y="0"/>
              <a:ext cx="1407271" cy="271930"/>
            </a:xfrm>
            <a:custGeom>
              <a:avLst/>
              <a:gdLst/>
              <a:ahLst/>
              <a:cxnLst/>
              <a:rect l="l" t="t" r="r" b="b"/>
              <a:pathLst>
                <a:path w="1407271" h="271930">
                  <a:moveTo>
                    <a:pt x="0" y="0"/>
                  </a:moveTo>
                  <a:lnTo>
                    <a:pt x="1407271" y="0"/>
                  </a:lnTo>
                  <a:lnTo>
                    <a:pt x="1407271" y="271930"/>
                  </a:lnTo>
                  <a:lnTo>
                    <a:pt x="0" y="271930"/>
                  </a:lnTo>
                  <a:close/>
                </a:path>
              </a:pathLst>
            </a:custGeom>
            <a:solidFill>
              <a:srgbClr val="1F367F"/>
            </a:solidFill>
          </p:spPr>
        </p:sp>
        <p:sp>
          <p:nvSpPr>
            <p:cNvPr id="4" name="TextBox 4"/>
            <p:cNvSpPr txBox="1"/>
            <p:nvPr/>
          </p:nvSpPr>
          <p:spPr>
            <a:xfrm>
              <a:off x="0" y="-57150"/>
              <a:ext cx="1407271" cy="329080"/>
            </a:xfrm>
            <a:prstGeom prst="rect">
              <a:avLst/>
            </a:prstGeom>
          </p:spPr>
          <p:txBody>
            <a:bodyPr lIns="50800" tIns="50800" rIns="50800" bIns="50800" rtlCol="0" anchor="ctr"/>
            <a:lstStyle/>
            <a:p>
              <a:pPr algn="ctr">
                <a:lnSpc>
                  <a:spcPts val="3105"/>
                </a:lnSpc>
              </a:pPr>
            </a:p>
          </p:txBody>
        </p:sp>
      </p:grpSp>
      <p:grpSp>
        <p:nvGrpSpPr>
          <p:cNvPr id="5" name="Group 5"/>
          <p:cNvGrpSpPr/>
          <p:nvPr/>
        </p:nvGrpSpPr>
        <p:grpSpPr>
          <a:xfrm rot="-10800000">
            <a:off x="0" y="4683227"/>
            <a:ext cx="1753295" cy="5603773"/>
            <a:chOff x="0" y="0"/>
            <a:chExt cx="660400" cy="2110729"/>
          </a:xfrm>
        </p:grpSpPr>
        <p:sp>
          <p:nvSpPr>
            <p:cNvPr id="6" name="Freeform 6"/>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8453843" y="0"/>
            <a:ext cx="9834157" cy="10287000"/>
            <a:chOff x="0" y="0"/>
            <a:chExt cx="2590066" cy="2709333"/>
          </a:xfrm>
        </p:grpSpPr>
        <p:sp>
          <p:nvSpPr>
            <p:cNvPr id="9" name="Freeform 9"/>
            <p:cNvSpPr/>
            <p:nvPr/>
          </p:nvSpPr>
          <p:spPr>
            <a:xfrm>
              <a:off x="0" y="0"/>
              <a:ext cx="2590066" cy="2709333"/>
            </a:xfrm>
            <a:custGeom>
              <a:avLst/>
              <a:gdLst/>
              <a:ahLst/>
              <a:cxnLst/>
              <a:rect l="l" t="t" r="r" b="b"/>
              <a:pathLst>
                <a:path w="2590066" h="2709333">
                  <a:moveTo>
                    <a:pt x="0" y="0"/>
                  </a:moveTo>
                  <a:lnTo>
                    <a:pt x="2590066" y="0"/>
                  </a:lnTo>
                  <a:lnTo>
                    <a:pt x="2590066" y="2709333"/>
                  </a:lnTo>
                  <a:lnTo>
                    <a:pt x="0" y="2709333"/>
                  </a:lnTo>
                  <a:close/>
                </a:path>
              </a:pathLst>
            </a:custGeom>
            <a:solidFill>
              <a:srgbClr val="EBEEF8"/>
            </a:solidFill>
            <a:ln cap="sq">
              <a:noFill/>
              <a:prstDash val="solid"/>
              <a:miter/>
            </a:ln>
          </p:spPr>
        </p:sp>
        <p:sp>
          <p:nvSpPr>
            <p:cNvPr id="10" name="TextBox 10"/>
            <p:cNvSpPr txBox="1"/>
            <p:nvPr/>
          </p:nvSpPr>
          <p:spPr>
            <a:xfrm>
              <a:off x="0" y="-47625"/>
              <a:ext cx="2590066" cy="2756958"/>
            </a:xfrm>
            <a:prstGeom prst="rect">
              <a:avLst/>
            </a:prstGeom>
          </p:spPr>
          <p:txBody>
            <a:bodyPr lIns="50800" tIns="50800" rIns="50800" bIns="50800" rtlCol="0" anchor="ctr"/>
            <a:lstStyle/>
            <a:p>
              <a:pPr algn="ctr">
                <a:lnSpc>
                  <a:spcPts val="2660"/>
                </a:lnSpc>
              </a:pPr>
            </a:p>
          </p:txBody>
        </p:sp>
      </p:grpSp>
      <p:grpSp>
        <p:nvGrpSpPr>
          <p:cNvPr id="11" name="Group 11"/>
          <p:cNvGrpSpPr/>
          <p:nvPr/>
        </p:nvGrpSpPr>
        <p:grpSpPr>
          <a:xfrm rot="0">
            <a:off x="16362329" y="30447"/>
            <a:ext cx="1954246" cy="5978638"/>
            <a:chOff x="0" y="0"/>
            <a:chExt cx="660400" cy="2020366"/>
          </a:xfrm>
        </p:grpSpPr>
        <p:sp>
          <p:nvSpPr>
            <p:cNvPr id="12" name="Freeform 12"/>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3" name="TextBox 13"/>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10800000">
            <a:off x="15054512" y="7858953"/>
            <a:ext cx="1307817" cy="2428047"/>
            <a:chOff x="0" y="0"/>
            <a:chExt cx="660400" cy="1226076"/>
          </a:xfrm>
        </p:grpSpPr>
        <p:sp>
          <p:nvSpPr>
            <p:cNvPr id="15" name="Freeform 15"/>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6" name="TextBox 16"/>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7" name="Group 17"/>
          <p:cNvGrpSpPr>
            <a:grpSpLocks noChangeAspect="1"/>
          </p:cNvGrpSpPr>
          <p:nvPr/>
        </p:nvGrpSpPr>
        <p:grpSpPr>
          <a:xfrm rot="0">
            <a:off x="-489780" y="3529988"/>
            <a:ext cx="9291161" cy="5329298"/>
            <a:chOff x="0" y="0"/>
            <a:chExt cx="7981950" cy="4578350"/>
          </a:xfrm>
        </p:grpSpPr>
        <p:sp>
          <p:nvSpPr>
            <p:cNvPr id="18" name="Freeform 18"/>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id="19" name="Freeform 19"/>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D6D6D6"/>
            </a:solidFill>
          </p:spPr>
        </p:sp>
        <p:sp>
          <p:nvSpPr>
            <p:cNvPr id="20" name="Freeform 20"/>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B8B8B8"/>
            </a:solidFill>
          </p:spPr>
        </p:sp>
        <p:sp>
          <p:nvSpPr>
            <p:cNvPr id="21" name="Freeform 21"/>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B8B8B8"/>
            </a:solidFill>
          </p:spPr>
        </p:sp>
        <p:sp>
          <p:nvSpPr>
            <p:cNvPr id="22" name="Freeform 22"/>
            <p:cNvSpPr/>
            <p:nvPr/>
          </p:nvSpPr>
          <p:spPr>
            <a:xfrm>
              <a:off x="964484" y="207844"/>
              <a:ext cx="6055301" cy="3901032"/>
            </a:xfrm>
            <a:custGeom>
              <a:avLst/>
              <a:gdLst/>
              <a:ahLst/>
              <a:cxnLst/>
              <a:rect l="l" t="t" r="r" b="b"/>
              <a:pathLst>
                <a:path w="6055360" h="3789680">
                  <a:moveTo>
                    <a:pt x="0" y="0"/>
                  </a:moveTo>
                  <a:lnTo>
                    <a:pt x="6055360" y="0"/>
                  </a:lnTo>
                  <a:lnTo>
                    <a:pt x="6055360" y="3789680"/>
                  </a:lnTo>
                  <a:lnTo>
                    <a:pt x="0" y="3789680"/>
                  </a:lnTo>
                  <a:close/>
                </a:path>
              </a:pathLst>
            </a:custGeom>
            <a:blipFill>
              <a:blip r:embed="rId1"/>
              <a:stretch>
                <a:fillRect r="-11260"/>
              </a:stretch>
            </a:blipFill>
          </p:spPr>
          <p:txBody>
            <a:bodyPr/>
            <a:p>
              <a:endParaRPr lang="zh-CN" altLang="en-US"/>
            </a:p>
          </p:txBody>
        </p:sp>
      </p:grpSp>
      <p:grpSp>
        <p:nvGrpSpPr>
          <p:cNvPr id="23" name="Group 23"/>
          <p:cNvGrpSpPr/>
          <p:nvPr/>
        </p:nvGrpSpPr>
        <p:grpSpPr>
          <a:xfrm rot="0">
            <a:off x="9480328" y="2035352"/>
            <a:ext cx="3880936" cy="611601"/>
            <a:chOff x="0" y="0"/>
            <a:chExt cx="1022140" cy="161080"/>
          </a:xfrm>
        </p:grpSpPr>
        <p:sp>
          <p:nvSpPr>
            <p:cNvPr id="24" name="Freeform 24"/>
            <p:cNvSpPr/>
            <p:nvPr/>
          </p:nvSpPr>
          <p:spPr>
            <a:xfrm>
              <a:off x="0" y="0"/>
              <a:ext cx="1022140" cy="161080"/>
            </a:xfrm>
            <a:custGeom>
              <a:avLst/>
              <a:gdLst/>
              <a:ahLst/>
              <a:cxnLst/>
              <a:rect l="l" t="t" r="r" b="b"/>
              <a:pathLst>
                <a:path w="1022140" h="161080">
                  <a:moveTo>
                    <a:pt x="0" y="0"/>
                  </a:moveTo>
                  <a:lnTo>
                    <a:pt x="1022140" y="0"/>
                  </a:lnTo>
                  <a:lnTo>
                    <a:pt x="1022140" y="161080"/>
                  </a:lnTo>
                  <a:lnTo>
                    <a:pt x="0" y="161080"/>
                  </a:lnTo>
                  <a:close/>
                </a:path>
              </a:pathLst>
            </a:custGeom>
            <a:solidFill>
              <a:srgbClr val="1F367F"/>
            </a:solidFill>
          </p:spPr>
        </p:sp>
        <p:sp>
          <p:nvSpPr>
            <p:cNvPr id="25" name="TextBox 25"/>
            <p:cNvSpPr txBox="1"/>
            <p:nvPr/>
          </p:nvSpPr>
          <p:spPr>
            <a:xfrm>
              <a:off x="0" y="-47625"/>
              <a:ext cx="1022140" cy="208705"/>
            </a:xfrm>
            <a:prstGeom prst="rect">
              <a:avLst/>
            </a:prstGeom>
          </p:spPr>
          <p:txBody>
            <a:bodyPr lIns="50800" tIns="50800" rIns="50800" bIns="50800" rtlCol="0" anchor="ctr"/>
            <a:lstStyle/>
            <a:p>
              <a:pPr algn="l">
                <a:lnSpc>
                  <a:spcPts val="2660"/>
                </a:lnSpc>
              </a:pPr>
            </a:p>
          </p:txBody>
        </p:sp>
      </p:grpSp>
      <p:sp>
        <p:nvSpPr>
          <p:cNvPr id="26" name="TextBox 26"/>
          <p:cNvSpPr txBox="1"/>
          <p:nvPr/>
        </p:nvSpPr>
        <p:spPr>
          <a:xfrm>
            <a:off x="183246" y="1856377"/>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用户行为预测</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sp>
        <p:nvSpPr>
          <p:cNvPr id="27" name="TextBox 27"/>
          <p:cNvSpPr txBox="1"/>
          <p:nvPr/>
        </p:nvSpPr>
        <p:spPr>
          <a:xfrm>
            <a:off x="183246" y="814174"/>
            <a:ext cx="4152222"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第二部分：模块三</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28" name="TextBox 28"/>
          <p:cNvSpPr txBox="1"/>
          <p:nvPr/>
        </p:nvSpPr>
        <p:spPr>
          <a:xfrm>
            <a:off x="9375680" y="3316944"/>
            <a:ext cx="6986649" cy="2928620"/>
          </a:xfrm>
          <a:prstGeom prst="rect">
            <a:avLst/>
          </a:prstGeom>
        </p:spPr>
        <p:txBody>
          <a:bodyPr lIns="0" tIns="0" rIns="0" bIns="0" rtlCol="0" anchor="t">
            <a:spAutoFit/>
          </a:bodyPr>
          <a:lstStyle/>
          <a:p>
            <a:pPr marL="0" lvl="0" indent="0" algn="just">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用户行为预测模块利用深度学习模型对用户的历史数据进行分析与训练，以预测用户在平台上的未来行为。该模块主要关注五个关键行为：下载、浏览、点击、搜索和社交互动。通过对用户的行为数据（如访问频率、互动内容、搜索历史等）的深度挖掘，模型能够学习用户的偏好和模式，从而预测他们未来可能的行为。</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marL="0" lvl="0" indent="0" algn="just">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预测结果将通过可视化图表呈现，展示不同用户群体在未来的活跃度、行为趋势及互动方式。例如，预测某个用户在未来一段时间内的点击量、下载次数等，帮助平台管理者制定更加精准的运营策略。</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9" name="TextBox 29"/>
          <p:cNvSpPr txBox="1"/>
          <p:nvPr/>
        </p:nvSpPr>
        <p:spPr>
          <a:xfrm>
            <a:off x="9601693" y="2043211"/>
            <a:ext cx="3638205" cy="510158"/>
          </a:xfrm>
          <a:prstGeom prst="rect">
            <a:avLst/>
          </a:prstGeom>
        </p:spPr>
        <p:txBody>
          <a:bodyPr lIns="0" tIns="0" rIns="0" bIns="0" rtlCol="0" anchor="t">
            <a:spAutoFit/>
          </a:bodyPr>
          <a:lstStyle/>
          <a:p>
            <a:pPr marL="0" lvl="0" indent="0" algn="ctr">
              <a:lnSpc>
                <a:spcPts val="4370"/>
              </a:lnSpc>
              <a:spcBef>
                <a:spcPct val="0"/>
              </a:spcBef>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功能设想</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0" name="TextBox 30"/>
          <p:cNvSpPr txBox="1"/>
          <p:nvPr/>
        </p:nvSpPr>
        <p:spPr>
          <a:xfrm>
            <a:off x="9480328" y="6686091"/>
            <a:ext cx="7156315" cy="1559944"/>
          </a:xfrm>
          <a:prstGeom prst="rect">
            <a:avLst/>
          </a:prstGeom>
        </p:spPr>
        <p:txBody>
          <a:bodyPr lIns="0" tIns="0" rIns="0" bIns="0" rtlCol="0" anchor="t">
            <a:spAutoFit/>
          </a:bodyPr>
          <a:lstStyle/>
          <a:p>
            <a:pPr algn="l">
              <a:lnSpc>
                <a:spcPts val="2380"/>
              </a:lnSpc>
            </a:pPr>
            <a:r>
              <a:rPr lang="en-US" sz="1700">
                <a:solidFill>
                  <a:srgbClr val="000000"/>
                </a:solidFill>
                <a:latin typeface="思源黑体 1" panose="020B0500000000000000" charset="-122"/>
                <a:ea typeface="思源黑体 1" panose="020B0500000000000000" charset="-122"/>
                <a:cs typeface="思源黑体 1" panose="020B0500000000000000" charset="-122"/>
                <a:sym typeface="思源黑体 1" panose="020B0500000000000000" charset="-122"/>
              </a:rPr>
              <a:t>深度学习模型通过多层神经网络自动提取数据特征，利用循环神经网络（RNN）等架构捕捉时间序列依赖关系，基于所给数据集训练模型，进而预测未来行为。经过大量数据和计算，通过优化算法最小化预测误差，实现精准的行为预测。</a:t>
            </a:r>
            <a:endParaRPr lang="en-US" sz="1700">
              <a:solidFill>
                <a:srgbClr val="000000"/>
              </a:solidFill>
              <a:latin typeface="思源黑体 1" panose="020B0500000000000000" charset="-122"/>
              <a:ea typeface="思源黑体 1" panose="020B0500000000000000" charset="-122"/>
              <a:cs typeface="思源黑体 1" panose="020B0500000000000000" charset="-122"/>
              <a:sym typeface="思源黑体 1" panose="020B0500000000000000" charset="-122"/>
            </a:endParaRPr>
          </a:p>
          <a:p>
            <a:pPr algn="l">
              <a:lnSpc>
                <a:spcPts val="3105"/>
              </a:lnSpc>
              <a:spcBef>
                <a:spcPct val="0"/>
              </a:spcBef>
            </a:pPr>
          </a:p>
        </p:txBody>
      </p:sp>
      <p:sp>
        <p:nvSpPr>
          <p:cNvPr id="31"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0" y="1731170"/>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0754642" y="1346332"/>
            <a:ext cx="2167987" cy="8966430"/>
            <a:chOff x="0" y="0"/>
            <a:chExt cx="660400" cy="2731304"/>
          </a:xfrm>
        </p:grpSpPr>
        <p:sp>
          <p:nvSpPr>
            <p:cNvPr id="6" name="Freeform 6"/>
            <p:cNvSpPr/>
            <p:nvPr/>
          </p:nvSpPr>
          <p:spPr>
            <a:xfrm>
              <a:off x="0" y="0"/>
              <a:ext cx="660400" cy="2731304"/>
            </a:xfrm>
            <a:custGeom>
              <a:avLst/>
              <a:gdLst/>
              <a:ahLst/>
              <a:cxnLst/>
              <a:rect l="l" t="t" r="r" b="b"/>
              <a:pathLst>
                <a:path w="660400" h="2731304">
                  <a:moveTo>
                    <a:pt x="220252" y="2712235"/>
                  </a:moveTo>
                  <a:cubicBezTo>
                    <a:pt x="254109" y="2723748"/>
                    <a:pt x="292600" y="2731304"/>
                    <a:pt x="330378" y="2731304"/>
                  </a:cubicBezTo>
                  <a:cubicBezTo>
                    <a:pt x="368157" y="2731304"/>
                    <a:pt x="404509" y="2724827"/>
                    <a:pt x="438009" y="2713313"/>
                  </a:cubicBezTo>
                  <a:cubicBezTo>
                    <a:pt x="438723" y="2712953"/>
                    <a:pt x="439435" y="2712953"/>
                    <a:pt x="440148" y="2712594"/>
                  </a:cubicBezTo>
                  <a:cubicBezTo>
                    <a:pt x="565955" y="2666539"/>
                    <a:pt x="658618" y="2544925"/>
                    <a:pt x="660400" y="2360186"/>
                  </a:cubicBezTo>
                  <a:lnTo>
                    <a:pt x="660400" y="0"/>
                  </a:lnTo>
                  <a:lnTo>
                    <a:pt x="0" y="0"/>
                  </a:lnTo>
                  <a:lnTo>
                    <a:pt x="0" y="2358435"/>
                  </a:lnTo>
                  <a:cubicBezTo>
                    <a:pt x="1782" y="2545644"/>
                    <a:pt x="93019" y="2667259"/>
                    <a:pt x="220252" y="2712235"/>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661454"/>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19756" y="30447"/>
            <a:ext cx="3096819" cy="9474118"/>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0">
            <a:off x="11838635" y="0"/>
            <a:ext cx="5236327" cy="7703303"/>
            <a:chOff x="0" y="0"/>
            <a:chExt cx="660400" cy="971532"/>
          </a:xfrm>
        </p:grpSpPr>
        <p:sp>
          <p:nvSpPr>
            <p:cNvPr id="12" name="Freeform 12"/>
            <p:cNvSpPr/>
            <p:nvPr/>
          </p:nvSpPr>
          <p:spPr>
            <a:xfrm>
              <a:off x="0" y="0"/>
              <a:ext cx="660400" cy="971532"/>
            </a:xfrm>
            <a:custGeom>
              <a:avLst/>
              <a:gdLst/>
              <a:ahLst/>
              <a:cxnLst/>
              <a:rect l="l" t="t" r="r" b="b"/>
              <a:pathLst>
                <a:path w="660400" h="971532">
                  <a:moveTo>
                    <a:pt x="220252" y="952463"/>
                  </a:moveTo>
                  <a:cubicBezTo>
                    <a:pt x="254109" y="963977"/>
                    <a:pt x="292600" y="971532"/>
                    <a:pt x="330378" y="971532"/>
                  </a:cubicBezTo>
                  <a:cubicBezTo>
                    <a:pt x="368157" y="971532"/>
                    <a:pt x="404509" y="965056"/>
                    <a:pt x="438009" y="953542"/>
                  </a:cubicBezTo>
                  <a:cubicBezTo>
                    <a:pt x="438723" y="953182"/>
                    <a:pt x="439435" y="953182"/>
                    <a:pt x="440148" y="952823"/>
                  </a:cubicBezTo>
                  <a:cubicBezTo>
                    <a:pt x="565955" y="906768"/>
                    <a:pt x="658618" y="785154"/>
                    <a:pt x="660400" y="639505"/>
                  </a:cubicBezTo>
                  <a:lnTo>
                    <a:pt x="660400" y="0"/>
                  </a:lnTo>
                  <a:lnTo>
                    <a:pt x="0" y="0"/>
                  </a:lnTo>
                  <a:lnTo>
                    <a:pt x="0" y="639030"/>
                  </a:lnTo>
                  <a:cubicBezTo>
                    <a:pt x="1782" y="785872"/>
                    <a:pt x="93019" y="907488"/>
                    <a:pt x="220252" y="952463"/>
                  </a:cubicBezTo>
                  <a:close/>
                </a:path>
              </a:pathLst>
            </a:custGeom>
            <a:solidFill>
              <a:srgbClr val="1F367F"/>
            </a:solidFill>
          </p:spPr>
        </p:sp>
        <p:sp>
          <p:nvSpPr>
            <p:cNvPr id="13" name="TextBox 13"/>
            <p:cNvSpPr txBox="1"/>
            <p:nvPr/>
          </p:nvSpPr>
          <p:spPr>
            <a:xfrm>
              <a:off x="0" y="-57150"/>
              <a:ext cx="660400" cy="901682"/>
            </a:xfrm>
            <a:prstGeom prst="rect">
              <a:avLst/>
            </a:prstGeom>
          </p:spPr>
          <p:txBody>
            <a:bodyPr lIns="50800" tIns="50800" rIns="50800" bIns="50800" rtlCol="0" anchor="ctr"/>
            <a:lstStyle/>
            <a:p>
              <a:pPr algn="ctr">
                <a:lnSpc>
                  <a:spcPts val="3105"/>
                </a:lnSpc>
              </a:pPr>
            </a:p>
          </p:txBody>
        </p:sp>
      </p:grpSp>
      <p:grpSp>
        <p:nvGrpSpPr>
          <p:cNvPr id="14" name="Group 14"/>
          <p:cNvGrpSpPr/>
          <p:nvPr/>
        </p:nvGrpSpPr>
        <p:grpSpPr>
          <a:xfrm rot="0">
            <a:off x="12088374" y="2678254"/>
            <a:ext cx="4736848" cy="473684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17" name="Group 17"/>
          <p:cNvGrpSpPr/>
          <p:nvPr/>
        </p:nvGrpSpPr>
        <p:grpSpPr>
          <a:xfrm rot="0">
            <a:off x="12236784" y="2828844"/>
            <a:ext cx="4440028" cy="4435668"/>
            <a:chOff x="0" y="0"/>
            <a:chExt cx="5839098" cy="5833364"/>
          </a:xfrm>
        </p:grpSpPr>
        <p:sp>
          <p:nvSpPr>
            <p:cNvPr id="18" name="Freeform 18"/>
            <p:cNvSpPr/>
            <p:nvPr/>
          </p:nvSpPr>
          <p:spPr>
            <a:xfrm>
              <a:off x="0" y="0"/>
              <a:ext cx="5839079" cy="5833364"/>
            </a:xfrm>
            <a:custGeom>
              <a:avLst/>
              <a:gdLst/>
              <a:ahLst/>
              <a:cxnLst/>
              <a:rect l="l" t="t" r="r" b="b"/>
              <a:pathLst>
                <a:path w="5839079" h="5833364">
                  <a:moveTo>
                    <a:pt x="0" y="2916682"/>
                  </a:moveTo>
                  <a:cubicBezTo>
                    <a:pt x="0" y="1305814"/>
                    <a:pt x="1307084" y="0"/>
                    <a:pt x="2919603" y="0"/>
                  </a:cubicBezTo>
                  <a:cubicBezTo>
                    <a:pt x="4532122" y="0"/>
                    <a:pt x="5839079" y="1305814"/>
                    <a:pt x="5839079" y="2916682"/>
                  </a:cubicBezTo>
                  <a:cubicBezTo>
                    <a:pt x="5839079" y="4527550"/>
                    <a:pt x="4531995" y="5833364"/>
                    <a:pt x="2919603" y="5833364"/>
                  </a:cubicBezTo>
                  <a:cubicBezTo>
                    <a:pt x="1307211" y="5833364"/>
                    <a:pt x="0" y="4527550"/>
                    <a:pt x="0" y="2916682"/>
                  </a:cubicBezTo>
                  <a:close/>
                </a:path>
              </a:pathLst>
            </a:custGeom>
            <a:blipFill>
              <a:blip r:embed="rId1"/>
              <a:stretch>
                <a:fillRect l="-5613" r="-5613"/>
              </a:stretch>
            </a:blipFill>
          </p:spPr>
        </p:sp>
      </p:grpSp>
      <p:grpSp>
        <p:nvGrpSpPr>
          <p:cNvPr id="19" name="Group 19"/>
          <p:cNvGrpSpPr/>
          <p:nvPr/>
        </p:nvGrpSpPr>
        <p:grpSpPr>
          <a:xfrm rot="-10800000">
            <a:off x="5459649" y="7858953"/>
            <a:ext cx="1307817" cy="2428047"/>
            <a:chOff x="0" y="0"/>
            <a:chExt cx="660400" cy="1226076"/>
          </a:xfrm>
        </p:grpSpPr>
        <p:sp>
          <p:nvSpPr>
            <p:cNvPr id="20" name="Freeform 20"/>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1" name="TextBox 21"/>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2" name="Group 22"/>
          <p:cNvGrpSpPr/>
          <p:nvPr/>
        </p:nvGrpSpPr>
        <p:grpSpPr>
          <a:xfrm rot="0">
            <a:off x="9026922" y="0"/>
            <a:ext cx="1273817" cy="3113658"/>
            <a:chOff x="0" y="0"/>
            <a:chExt cx="660400" cy="1614250"/>
          </a:xfrm>
        </p:grpSpPr>
        <p:sp>
          <p:nvSpPr>
            <p:cNvPr id="23" name="Freeform 23"/>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4" name="TextBox 24"/>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5" name="Group 25"/>
          <p:cNvGrpSpPr/>
          <p:nvPr/>
        </p:nvGrpSpPr>
        <p:grpSpPr>
          <a:xfrm rot="0">
            <a:off x="2060996" y="3332922"/>
            <a:ext cx="2793806" cy="688803"/>
            <a:chOff x="0" y="0"/>
            <a:chExt cx="812800" cy="200393"/>
          </a:xfrm>
        </p:grpSpPr>
        <p:sp>
          <p:nvSpPr>
            <p:cNvPr id="26" name="Freeform 26"/>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27" name="TextBox 27"/>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28" name="TextBox 28"/>
          <p:cNvSpPr txBox="1"/>
          <p:nvPr/>
        </p:nvSpPr>
        <p:spPr>
          <a:xfrm>
            <a:off x="2060996" y="4102369"/>
            <a:ext cx="7643783" cy="1324356"/>
          </a:xfrm>
          <a:prstGeom prst="rect">
            <a:avLst/>
          </a:prstGeom>
        </p:spPr>
        <p:txBody>
          <a:bodyPr lIns="0" tIns="0" rIns="0" bIns="0" rtlCol="0" anchor="t">
            <a:spAutoFit/>
          </a:bodyPr>
          <a:lstStyle/>
          <a:p>
            <a:pPr marL="0" lvl="0" indent="0" algn="l">
              <a:lnSpc>
                <a:spcPts val="10690"/>
              </a:lnSpc>
              <a:spcBef>
                <a:spcPct val="0"/>
              </a:spcBef>
            </a:pPr>
            <a:r>
              <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核心技术</a:t>
            </a:r>
            <a:endPar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p:txBody>
      </p:sp>
      <p:sp>
        <p:nvSpPr>
          <p:cNvPr id="29" name="TextBox 29"/>
          <p:cNvSpPr txBox="1"/>
          <p:nvPr/>
        </p:nvSpPr>
        <p:spPr>
          <a:xfrm>
            <a:off x="2060996" y="6248085"/>
            <a:ext cx="8162273" cy="705993"/>
          </a:xfrm>
          <a:prstGeom prst="rect">
            <a:avLst/>
          </a:prstGeom>
        </p:spPr>
        <p:txBody>
          <a:bodyPr lIns="0" tIns="0" rIns="0" bIns="0" rtlCol="0" anchor="t">
            <a:spAutoFit/>
          </a:bodyPr>
          <a:lstStyle/>
          <a:p>
            <a:pPr algn="just">
              <a:lnSpc>
                <a:spcPts val="2855"/>
              </a:lnSpc>
            </a:pPr>
            <a:r>
              <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前端部分使用React或Vue.js框架结合D3.js、Chart.js等库，将预测结果以图表形式展示。数据通过与后台API的连接进行实时更新，确保预测结果的准确性和时效性。</a:t>
            </a:r>
            <a:endPar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0" name="TextBox 30"/>
          <p:cNvSpPr txBox="1"/>
          <p:nvPr/>
        </p:nvSpPr>
        <p:spPr>
          <a:xfrm>
            <a:off x="2060996" y="5560075"/>
            <a:ext cx="5974206" cy="361950"/>
          </a:xfrm>
          <a:prstGeom prst="rect">
            <a:avLst/>
          </a:prstGeom>
        </p:spPr>
        <p:txBody>
          <a:bodyPr lIns="0" tIns="0" rIns="0" bIns="0" rtlCol="0" anchor="t">
            <a:spAutoFit/>
          </a:bodyPr>
          <a:lstStyle/>
          <a:p>
            <a:pPr marL="0" lvl="0" indent="0" algn="l">
              <a:lnSpc>
                <a:spcPts val="2880"/>
              </a:lnSpc>
              <a:spcBef>
                <a:spcPct val="0"/>
              </a:spcBef>
            </a:pPr>
            <a:r>
              <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rPr>
              <a:t>Core Technologies</a:t>
            </a:r>
            <a:endPar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31" name="TextBox 31"/>
          <p:cNvSpPr txBox="1"/>
          <p:nvPr/>
        </p:nvSpPr>
        <p:spPr>
          <a:xfrm>
            <a:off x="2244242" y="3358755"/>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第三章节</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2"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101723" y="698541"/>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核心技术</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grpSp>
        <p:nvGrpSpPr>
          <p:cNvPr id="3" name="Group 3"/>
          <p:cNvGrpSpPr/>
          <p:nvPr/>
        </p:nvGrpSpPr>
        <p:grpSpPr>
          <a:xfrm rot="0">
            <a:off x="0" y="788342"/>
            <a:ext cx="2793806" cy="688803"/>
            <a:chOff x="0" y="0"/>
            <a:chExt cx="812800" cy="200393"/>
          </a:xfrm>
        </p:grpSpPr>
        <p:sp>
          <p:nvSpPr>
            <p:cNvPr id="4" name="Freeform 4"/>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5" name="TextBox 5"/>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6" name="TextBox 6"/>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第三部分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grpSp>
        <p:nvGrpSpPr>
          <p:cNvPr id="7" name="Group 7"/>
          <p:cNvGrpSpPr/>
          <p:nvPr/>
        </p:nvGrpSpPr>
        <p:grpSpPr>
          <a:xfrm rot="-10800000">
            <a:off x="0" y="4683227"/>
            <a:ext cx="1753295" cy="5603773"/>
            <a:chOff x="0" y="0"/>
            <a:chExt cx="660400" cy="2110729"/>
          </a:xfrm>
        </p:grpSpPr>
        <p:sp>
          <p:nvSpPr>
            <p:cNvPr id="8" name="Freeform 8"/>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9" name="TextBox 9"/>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0" name="Group 10"/>
          <p:cNvGrpSpPr/>
          <p:nvPr/>
        </p:nvGrpSpPr>
        <p:grpSpPr>
          <a:xfrm rot="0">
            <a:off x="16362329" y="30447"/>
            <a:ext cx="1954246" cy="5978638"/>
            <a:chOff x="0" y="0"/>
            <a:chExt cx="660400" cy="2020366"/>
          </a:xfrm>
        </p:grpSpPr>
        <p:sp>
          <p:nvSpPr>
            <p:cNvPr id="11" name="Freeform 11"/>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2" name="TextBox 12"/>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3" name="Group 13"/>
          <p:cNvGrpSpPr/>
          <p:nvPr/>
        </p:nvGrpSpPr>
        <p:grpSpPr>
          <a:xfrm rot="-10800000">
            <a:off x="15054512" y="7858953"/>
            <a:ext cx="1307817" cy="2428047"/>
            <a:chOff x="0" y="0"/>
            <a:chExt cx="660400" cy="1226076"/>
          </a:xfrm>
        </p:grpSpPr>
        <p:sp>
          <p:nvSpPr>
            <p:cNvPr id="14" name="Freeform 14"/>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5" name="TextBox 15"/>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pic>
        <p:nvPicPr>
          <p:cNvPr id="16" name="Picture 16"/>
          <p:cNvPicPr>
            <a:picLocks noChangeAspect="1"/>
          </p:cNvPicPr>
          <p:nvPr/>
        </p:nvPicPr>
        <p:blipFill>
          <a:blip r:embed="rId1"/>
          <a:stretch>
            <a:fillRect/>
          </a:stretch>
        </p:blipFill>
        <p:spPr>
          <a:xfrm>
            <a:off x="2274781" y="2837701"/>
            <a:ext cx="3768796" cy="3768796"/>
          </a:xfrm>
          <a:prstGeom prst="rect">
            <a:avLst/>
          </a:prstGeom>
        </p:spPr>
      </p:pic>
      <p:grpSp>
        <p:nvGrpSpPr>
          <p:cNvPr id="17" name="Group 17"/>
          <p:cNvGrpSpPr/>
          <p:nvPr/>
        </p:nvGrpSpPr>
        <p:grpSpPr>
          <a:xfrm rot="0">
            <a:off x="3137801" y="3700720"/>
            <a:ext cx="2042756" cy="204275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1F367F"/>
              </a:solidFill>
              <a:prstDash val="sysDot"/>
              <a:miter/>
            </a:ln>
          </p:spPr>
        </p:sp>
        <p:sp>
          <p:nvSpPr>
            <p:cNvPr id="19" name="TextBox 19"/>
            <p:cNvSpPr txBox="1"/>
            <p:nvPr/>
          </p:nvSpPr>
          <p:spPr>
            <a:xfrm>
              <a:off x="76200" y="76200"/>
              <a:ext cx="660400" cy="660400"/>
            </a:xfrm>
            <a:prstGeom prst="rect">
              <a:avLst/>
            </a:prstGeom>
          </p:spPr>
          <p:txBody>
            <a:bodyPr lIns="50800" tIns="50800" rIns="50800" bIns="50800" rtlCol="0" anchor="ctr"/>
            <a:lstStyle/>
            <a:p>
              <a:pPr algn="ctr">
                <a:lnSpc>
                  <a:spcPts val="2985"/>
                </a:lnSpc>
              </a:pPr>
            </a:p>
          </p:txBody>
        </p:sp>
      </p:grpSp>
      <p:sp>
        <p:nvSpPr>
          <p:cNvPr id="20" name="TextBox 20"/>
          <p:cNvSpPr txBox="1"/>
          <p:nvPr/>
        </p:nvSpPr>
        <p:spPr>
          <a:xfrm>
            <a:off x="1966821" y="7152968"/>
            <a:ext cx="4384715" cy="1791843"/>
          </a:xfrm>
          <a:prstGeom prst="rect">
            <a:avLst/>
          </a:prstGeom>
        </p:spPr>
        <p:txBody>
          <a:bodyPr lIns="0" tIns="0" rIns="0" bIns="0" rtlCol="0" anchor="t">
            <a:spAutoFit/>
          </a:bodyPr>
          <a:lstStyle/>
          <a:p>
            <a:pPr marL="0" lvl="0" indent="0" algn="ctr">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Vue.js和React是构建交互式用户界面的主要框架，Vue.js提供灵活的组件化开发，适合快速构建应用，React则以其虚拟DOM优化性能，适用于动态数据呈现。两者可以帮助你实现MLB数据的可视化和实时交互。</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1" name="TextBox 21"/>
          <p:cNvSpPr txBox="1"/>
          <p:nvPr/>
        </p:nvSpPr>
        <p:spPr>
          <a:xfrm>
            <a:off x="1966821" y="6563664"/>
            <a:ext cx="4613966" cy="510158"/>
          </a:xfrm>
          <a:prstGeom prst="rect">
            <a:avLst/>
          </a:prstGeom>
        </p:spPr>
        <p:txBody>
          <a:bodyPr lIns="0" tIns="0" rIns="0" bIns="0" rtlCol="0" anchor="t">
            <a:spAutoFit/>
          </a:bodyPr>
          <a:lstStyle/>
          <a:p>
            <a:pPr marL="0" lvl="0" indent="0" algn="l">
              <a:lnSpc>
                <a:spcPts val="4370"/>
              </a:lnSpc>
              <a:spcBef>
                <a:spcPct val="0"/>
              </a:spcBef>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前端技术：Vue.js、React</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2" name="TextBox 22"/>
          <p:cNvSpPr txBox="1"/>
          <p:nvPr/>
        </p:nvSpPr>
        <p:spPr>
          <a:xfrm>
            <a:off x="2958585" y="4283948"/>
            <a:ext cx="2401188" cy="876300"/>
          </a:xfrm>
          <a:prstGeom prst="rect">
            <a:avLst/>
          </a:prstGeom>
        </p:spPr>
        <p:txBody>
          <a:bodyPr lIns="0" tIns="0" rIns="0" bIns="0" rtlCol="0" anchor="t">
            <a:spAutoFit/>
          </a:bodyPr>
          <a:lstStyle/>
          <a:p>
            <a:pPr algn="ctr">
              <a:lnSpc>
                <a:spcPts val="6840"/>
              </a:lnSpc>
            </a:pPr>
            <a:r>
              <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rPr>
              <a:t>88%</a:t>
            </a:r>
            <a:endPar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pic>
        <p:nvPicPr>
          <p:cNvPr id="23" name="Picture 23"/>
          <p:cNvPicPr>
            <a:picLocks noChangeAspect="1"/>
          </p:cNvPicPr>
          <p:nvPr/>
        </p:nvPicPr>
        <p:blipFill>
          <a:blip r:embed="rId2"/>
          <a:stretch>
            <a:fillRect/>
          </a:stretch>
        </p:blipFill>
        <p:spPr>
          <a:xfrm>
            <a:off x="7259634" y="2837701"/>
            <a:ext cx="3768796" cy="3768796"/>
          </a:xfrm>
          <a:prstGeom prst="rect">
            <a:avLst/>
          </a:prstGeom>
        </p:spPr>
      </p:pic>
      <p:grpSp>
        <p:nvGrpSpPr>
          <p:cNvPr id="24" name="Group 24"/>
          <p:cNvGrpSpPr/>
          <p:nvPr/>
        </p:nvGrpSpPr>
        <p:grpSpPr>
          <a:xfrm rot="0">
            <a:off x="8122653" y="3700720"/>
            <a:ext cx="2042756" cy="2042756"/>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4D64AB"/>
              </a:solidFill>
              <a:prstDash val="sysDot"/>
              <a:miter/>
            </a:ln>
          </p:spPr>
        </p:sp>
        <p:sp>
          <p:nvSpPr>
            <p:cNvPr id="26" name="TextBox 26"/>
            <p:cNvSpPr txBox="1"/>
            <p:nvPr/>
          </p:nvSpPr>
          <p:spPr>
            <a:xfrm>
              <a:off x="76200" y="76200"/>
              <a:ext cx="660400" cy="660400"/>
            </a:xfrm>
            <a:prstGeom prst="rect">
              <a:avLst/>
            </a:prstGeom>
          </p:spPr>
          <p:txBody>
            <a:bodyPr lIns="50800" tIns="50800" rIns="50800" bIns="50800" rtlCol="0" anchor="ctr"/>
            <a:lstStyle/>
            <a:p>
              <a:pPr marL="0" lvl="0" indent="0" algn="ctr">
                <a:lnSpc>
                  <a:spcPts val="2985"/>
                </a:lnSpc>
                <a:spcBef>
                  <a:spcPct val="0"/>
                </a:spcBef>
              </a:pPr>
            </a:p>
          </p:txBody>
        </p:sp>
      </p:grpSp>
      <p:sp>
        <p:nvSpPr>
          <p:cNvPr id="27" name="TextBox 27"/>
          <p:cNvSpPr txBox="1"/>
          <p:nvPr/>
        </p:nvSpPr>
        <p:spPr>
          <a:xfrm>
            <a:off x="6951674" y="7152968"/>
            <a:ext cx="4384715" cy="1791843"/>
          </a:xfrm>
          <a:prstGeom prst="rect">
            <a:avLst/>
          </a:prstGeom>
        </p:spPr>
        <p:txBody>
          <a:bodyPr lIns="0" tIns="0" rIns="0" bIns="0" rtlCol="0" anchor="t">
            <a:spAutoFit/>
          </a:bodyPr>
          <a:lstStyle/>
          <a:p>
            <a:pPr marL="0" lvl="0" indent="0" algn="ctr">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D3.js和Chart.js用于将MLB数据转化为可视化图表。D3.js允许精确控制图形元素的渲染和动画，适合复杂可视化；Chart.js简单易用，适合生成常见统计图表，如折线图和柱状图，提升数据展示效果。</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8" name="TextBox 28"/>
          <p:cNvSpPr txBox="1"/>
          <p:nvPr/>
        </p:nvSpPr>
        <p:spPr>
          <a:xfrm>
            <a:off x="7276350" y="6563664"/>
            <a:ext cx="4060038" cy="510158"/>
          </a:xfrm>
          <a:prstGeom prst="rect">
            <a:avLst/>
          </a:prstGeom>
        </p:spPr>
        <p:txBody>
          <a:bodyPr lIns="0" tIns="0" rIns="0" bIns="0" rtlCol="0" anchor="t">
            <a:spAutoFit/>
          </a:bodyPr>
          <a:lstStyle/>
          <a:p>
            <a:pPr marL="0" lvl="0" indent="0" algn="l">
              <a:lnSpc>
                <a:spcPts val="4370"/>
              </a:lnSpc>
              <a:spcBef>
                <a:spcPct val="0"/>
              </a:spcBef>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调用库：D3.js、Chart.js</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9" name="TextBox 29"/>
          <p:cNvSpPr txBox="1"/>
          <p:nvPr/>
        </p:nvSpPr>
        <p:spPr>
          <a:xfrm>
            <a:off x="7943437" y="4283948"/>
            <a:ext cx="2401188" cy="876300"/>
          </a:xfrm>
          <a:prstGeom prst="rect">
            <a:avLst/>
          </a:prstGeom>
        </p:spPr>
        <p:txBody>
          <a:bodyPr lIns="0" tIns="0" rIns="0" bIns="0" rtlCol="0" anchor="t">
            <a:spAutoFit/>
          </a:bodyPr>
          <a:lstStyle/>
          <a:p>
            <a:pPr algn="ctr">
              <a:lnSpc>
                <a:spcPts val="6840"/>
              </a:lnSpc>
            </a:pPr>
            <a:r>
              <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rPr>
              <a:t>70%</a:t>
            </a:r>
            <a:endPar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pic>
        <p:nvPicPr>
          <p:cNvPr id="30" name="Picture 30"/>
          <p:cNvPicPr>
            <a:picLocks noChangeAspect="1"/>
          </p:cNvPicPr>
          <p:nvPr/>
        </p:nvPicPr>
        <p:blipFill>
          <a:blip r:embed="rId3"/>
          <a:stretch>
            <a:fillRect/>
          </a:stretch>
        </p:blipFill>
        <p:spPr>
          <a:xfrm>
            <a:off x="12244424" y="2837701"/>
            <a:ext cx="3768796" cy="3768796"/>
          </a:xfrm>
          <a:prstGeom prst="rect">
            <a:avLst/>
          </a:prstGeom>
        </p:spPr>
      </p:pic>
      <p:grpSp>
        <p:nvGrpSpPr>
          <p:cNvPr id="31" name="Group 31"/>
          <p:cNvGrpSpPr/>
          <p:nvPr/>
        </p:nvGrpSpPr>
        <p:grpSpPr>
          <a:xfrm rot="0">
            <a:off x="13107443" y="3700720"/>
            <a:ext cx="2042756" cy="2042756"/>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1F367F"/>
              </a:solidFill>
              <a:prstDash val="sysDot"/>
              <a:miter/>
            </a:ln>
          </p:spPr>
        </p:sp>
        <p:sp>
          <p:nvSpPr>
            <p:cNvPr id="33" name="TextBox 33"/>
            <p:cNvSpPr txBox="1"/>
            <p:nvPr/>
          </p:nvSpPr>
          <p:spPr>
            <a:xfrm>
              <a:off x="76200" y="76200"/>
              <a:ext cx="660400" cy="660400"/>
            </a:xfrm>
            <a:prstGeom prst="rect">
              <a:avLst/>
            </a:prstGeom>
          </p:spPr>
          <p:txBody>
            <a:bodyPr lIns="50800" tIns="50800" rIns="50800" bIns="50800" rtlCol="0" anchor="ctr"/>
            <a:lstStyle/>
            <a:p>
              <a:pPr marL="0" lvl="0" indent="0" algn="ctr">
                <a:lnSpc>
                  <a:spcPts val="2985"/>
                </a:lnSpc>
                <a:spcBef>
                  <a:spcPct val="0"/>
                </a:spcBef>
              </a:pPr>
            </a:p>
          </p:txBody>
        </p:sp>
      </p:grpSp>
      <p:sp>
        <p:nvSpPr>
          <p:cNvPr id="34" name="TextBox 34"/>
          <p:cNvSpPr txBox="1"/>
          <p:nvPr/>
        </p:nvSpPr>
        <p:spPr>
          <a:xfrm>
            <a:off x="11936464" y="7152968"/>
            <a:ext cx="4384715" cy="1791843"/>
          </a:xfrm>
          <a:prstGeom prst="rect">
            <a:avLst/>
          </a:prstGeom>
        </p:spPr>
        <p:txBody>
          <a:bodyPr lIns="0" tIns="0" rIns="0" bIns="0" rtlCol="0" anchor="t">
            <a:spAutoFit/>
          </a:bodyPr>
          <a:lstStyle/>
          <a:p>
            <a:pPr marL="0" lvl="0" indent="0" algn="ctr">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ML训练模型帮助分析和预测MLB比赛结果、球员表现等。使用机器学习框架（如Scikit-learn、TensorFlow），通过数据训练、算法优化和模型评估，构建精准的预测模型，提升决策支持和游戏分析的效果。</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5" name="TextBox 35"/>
          <p:cNvSpPr txBox="1"/>
          <p:nvPr/>
        </p:nvSpPr>
        <p:spPr>
          <a:xfrm>
            <a:off x="12684292" y="6563664"/>
            <a:ext cx="2889059" cy="510158"/>
          </a:xfrm>
          <a:prstGeom prst="rect">
            <a:avLst/>
          </a:prstGeom>
        </p:spPr>
        <p:txBody>
          <a:bodyPr lIns="0" tIns="0" rIns="0" bIns="0" rtlCol="0" anchor="t">
            <a:spAutoFit/>
          </a:bodyPr>
          <a:lstStyle/>
          <a:p>
            <a:pPr marL="0" lvl="0" indent="0" algn="ctr">
              <a:lnSpc>
                <a:spcPts val="4370"/>
              </a:lnSpc>
              <a:spcBef>
                <a:spcPct val="0"/>
              </a:spcBef>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ML训练模型</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6" name="TextBox 36"/>
          <p:cNvSpPr txBox="1"/>
          <p:nvPr/>
        </p:nvSpPr>
        <p:spPr>
          <a:xfrm>
            <a:off x="12928227" y="4283948"/>
            <a:ext cx="2401188" cy="876300"/>
          </a:xfrm>
          <a:prstGeom prst="rect">
            <a:avLst/>
          </a:prstGeom>
        </p:spPr>
        <p:txBody>
          <a:bodyPr lIns="0" tIns="0" rIns="0" bIns="0" rtlCol="0" anchor="t">
            <a:spAutoFit/>
          </a:bodyPr>
          <a:lstStyle/>
          <a:p>
            <a:pPr algn="ctr">
              <a:lnSpc>
                <a:spcPts val="6840"/>
              </a:lnSpc>
            </a:pPr>
            <a:r>
              <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rPr>
              <a:t>98%</a:t>
            </a:r>
            <a:endParaRPr lang="en-US" sz="5700" b="1">
              <a:solidFill>
                <a:srgbClr val="1E1E1E"/>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sp>
        <p:nvSpPr>
          <p:cNvPr id="37"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4"/>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101723" y="698541"/>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核心技术</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grpSp>
        <p:nvGrpSpPr>
          <p:cNvPr id="3" name="Group 3"/>
          <p:cNvGrpSpPr/>
          <p:nvPr/>
        </p:nvGrpSpPr>
        <p:grpSpPr>
          <a:xfrm rot="0">
            <a:off x="0" y="788342"/>
            <a:ext cx="2793806" cy="688803"/>
            <a:chOff x="0" y="0"/>
            <a:chExt cx="812800" cy="200393"/>
          </a:xfrm>
        </p:grpSpPr>
        <p:sp>
          <p:nvSpPr>
            <p:cNvPr id="4" name="Freeform 4"/>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5" name="TextBox 5"/>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6" name="TextBox 6"/>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第三部分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grpSp>
        <p:nvGrpSpPr>
          <p:cNvPr id="7" name="Group 7"/>
          <p:cNvGrpSpPr/>
          <p:nvPr/>
        </p:nvGrpSpPr>
        <p:grpSpPr>
          <a:xfrm rot="-10800000">
            <a:off x="0" y="4683227"/>
            <a:ext cx="1753295" cy="5603773"/>
            <a:chOff x="0" y="0"/>
            <a:chExt cx="660400" cy="2110729"/>
          </a:xfrm>
        </p:grpSpPr>
        <p:sp>
          <p:nvSpPr>
            <p:cNvPr id="8" name="Freeform 8"/>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9" name="TextBox 9"/>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0" name="Group 10"/>
          <p:cNvGrpSpPr/>
          <p:nvPr>
            <p:custDataLst>
              <p:tags r:id="rId1"/>
            </p:custDataLst>
          </p:nvPr>
        </p:nvGrpSpPr>
        <p:grpSpPr>
          <a:xfrm rot="0">
            <a:off x="1161869" y="2944748"/>
            <a:ext cx="7550725" cy="5838077"/>
            <a:chOff x="0" y="0"/>
            <a:chExt cx="1988668" cy="1537600"/>
          </a:xfrm>
        </p:grpSpPr>
        <p:sp>
          <p:nvSpPr>
            <p:cNvPr id="11" name="Freeform 11"/>
            <p:cNvSpPr/>
            <p:nvPr>
              <p:custDataLst>
                <p:tags r:id="rId2"/>
              </p:custDataLst>
            </p:nvPr>
          </p:nvSpPr>
          <p:spPr>
            <a:xfrm>
              <a:off x="0" y="0"/>
              <a:ext cx="1988668" cy="1537600"/>
            </a:xfrm>
            <a:custGeom>
              <a:avLst/>
              <a:gdLst/>
              <a:ahLst/>
              <a:cxnLst/>
              <a:rect l="l" t="t" r="r" b="b"/>
              <a:pathLst>
                <a:path w="1988668" h="1537600">
                  <a:moveTo>
                    <a:pt x="0" y="0"/>
                  </a:moveTo>
                  <a:lnTo>
                    <a:pt x="1988668" y="0"/>
                  </a:lnTo>
                  <a:lnTo>
                    <a:pt x="1988668" y="1537600"/>
                  </a:lnTo>
                  <a:lnTo>
                    <a:pt x="0" y="1537600"/>
                  </a:lnTo>
                  <a:close/>
                </a:path>
              </a:pathLst>
            </a:custGeom>
            <a:solidFill>
              <a:srgbClr val="EBEEF8"/>
            </a:solidFill>
            <a:ln cap="sq">
              <a:noFill/>
              <a:prstDash val="solid"/>
              <a:miter/>
            </a:ln>
          </p:spPr>
        </p:sp>
        <p:sp>
          <p:nvSpPr>
            <p:cNvPr id="12" name="TextBox 12"/>
            <p:cNvSpPr txBox="1"/>
            <p:nvPr/>
          </p:nvSpPr>
          <p:spPr>
            <a:xfrm>
              <a:off x="0" y="-47625"/>
              <a:ext cx="1988668" cy="1585225"/>
            </a:xfrm>
            <a:prstGeom prst="rect">
              <a:avLst/>
            </a:prstGeom>
          </p:spPr>
          <p:txBody>
            <a:bodyPr lIns="50800" tIns="50800" rIns="50800" bIns="50800" rtlCol="0" anchor="ctr"/>
            <a:lstStyle/>
            <a:p>
              <a:pPr algn="ctr">
                <a:lnSpc>
                  <a:spcPts val="2660"/>
                </a:lnSpc>
              </a:pPr>
            </a:p>
          </p:txBody>
        </p:sp>
      </p:grpSp>
      <p:grpSp>
        <p:nvGrpSpPr>
          <p:cNvPr id="13" name="Group 13"/>
          <p:cNvGrpSpPr/>
          <p:nvPr/>
        </p:nvGrpSpPr>
        <p:grpSpPr>
          <a:xfrm rot="0">
            <a:off x="16362329" y="30447"/>
            <a:ext cx="1954246" cy="5978638"/>
            <a:chOff x="0" y="0"/>
            <a:chExt cx="660400" cy="2020366"/>
          </a:xfrm>
        </p:grpSpPr>
        <p:sp>
          <p:nvSpPr>
            <p:cNvPr id="14" name="Freeform 14"/>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5" name="TextBox 15"/>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6" name="Group 16"/>
          <p:cNvGrpSpPr/>
          <p:nvPr/>
        </p:nvGrpSpPr>
        <p:grpSpPr>
          <a:xfrm rot="-10800000">
            <a:off x="15054512" y="7858953"/>
            <a:ext cx="1307817" cy="2428047"/>
            <a:chOff x="0" y="0"/>
            <a:chExt cx="660400" cy="1226076"/>
          </a:xfrm>
        </p:grpSpPr>
        <p:sp>
          <p:nvSpPr>
            <p:cNvPr id="17" name="Freeform 17"/>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8" name="TextBox 18"/>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sp>
        <p:nvSpPr>
          <p:cNvPr id="19" name="TextBox 19"/>
          <p:cNvSpPr txBox="1"/>
          <p:nvPr>
            <p:custDataLst>
              <p:tags r:id="rId3"/>
            </p:custDataLst>
          </p:nvPr>
        </p:nvSpPr>
        <p:spPr>
          <a:xfrm>
            <a:off x="2031692" y="4162243"/>
            <a:ext cx="5811079" cy="365760"/>
          </a:xfrm>
          <a:prstGeom prst="rect">
            <a:avLst/>
          </a:prstGeom>
        </p:spPr>
        <p:txBody>
          <a:bodyPr lIns="0" tIns="0" rIns="0" bIns="0" rtlCol="0" anchor="t">
            <a:spAutoFit/>
          </a:bodyPr>
          <a:lstStyle/>
          <a:p>
            <a:pPr algn="just">
              <a:lnSpc>
                <a:spcPts val="2855"/>
              </a:lnSpc>
            </a:pPr>
            <a:r>
              <a:rPr lang="zh-CN" alt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贴代码</a:t>
            </a:r>
            <a:endParaRPr lang="zh-CN" alt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0" name="Group 20"/>
          <p:cNvGrpSpPr/>
          <p:nvPr>
            <p:custDataLst>
              <p:tags r:id="rId4"/>
            </p:custDataLst>
          </p:nvPr>
        </p:nvGrpSpPr>
        <p:grpSpPr>
          <a:xfrm rot="0">
            <a:off x="2031692" y="3408244"/>
            <a:ext cx="2219681" cy="613660"/>
            <a:chOff x="0" y="0"/>
            <a:chExt cx="584607" cy="161622"/>
          </a:xfrm>
        </p:grpSpPr>
        <p:sp>
          <p:nvSpPr>
            <p:cNvPr id="21" name="Freeform 21"/>
            <p:cNvSpPr/>
            <p:nvPr>
              <p:custDataLst>
                <p:tags r:id="rId5"/>
              </p:custDataLst>
            </p:nvPr>
          </p:nvSpPr>
          <p:spPr>
            <a:xfrm>
              <a:off x="0" y="0"/>
              <a:ext cx="584607" cy="161622"/>
            </a:xfrm>
            <a:custGeom>
              <a:avLst/>
              <a:gdLst/>
              <a:ahLst/>
              <a:cxnLst/>
              <a:rect l="l" t="t" r="r" b="b"/>
              <a:pathLst>
                <a:path w="584607" h="161622">
                  <a:moveTo>
                    <a:pt x="0" y="0"/>
                  </a:moveTo>
                  <a:lnTo>
                    <a:pt x="584607" y="0"/>
                  </a:lnTo>
                  <a:lnTo>
                    <a:pt x="584607" y="161622"/>
                  </a:lnTo>
                  <a:lnTo>
                    <a:pt x="0" y="161622"/>
                  </a:lnTo>
                  <a:close/>
                </a:path>
              </a:pathLst>
            </a:custGeom>
            <a:solidFill>
              <a:srgbClr val="4D64AB"/>
            </a:solidFill>
            <a:ln cap="sq">
              <a:noFill/>
              <a:prstDash val="sysDot"/>
              <a:miter/>
            </a:ln>
          </p:spPr>
        </p:sp>
        <p:sp>
          <p:nvSpPr>
            <p:cNvPr id="22" name="TextBox 22"/>
            <p:cNvSpPr txBox="1"/>
            <p:nvPr/>
          </p:nvSpPr>
          <p:spPr>
            <a:xfrm>
              <a:off x="0" y="-47625"/>
              <a:ext cx="584607" cy="209247"/>
            </a:xfrm>
            <a:prstGeom prst="rect">
              <a:avLst/>
            </a:prstGeom>
          </p:spPr>
          <p:txBody>
            <a:bodyPr lIns="50800" tIns="50800" rIns="50800" bIns="50800" rtlCol="0" anchor="ctr"/>
            <a:lstStyle/>
            <a:p>
              <a:pPr marL="0" lvl="0" indent="0" algn="ctr">
                <a:lnSpc>
                  <a:spcPts val="2660"/>
                </a:lnSpc>
                <a:spcBef>
                  <a:spcPct val="0"/>
                </a:spcBef>
              </a:pPr>
            </a:p>
          </p:txBody>
        </p:sp>
      </p:grpSp>
      <p:sp>
        <p:nvSpPr>
          <p:cNvPr id="23" name="TextBox 23"/>
          <p:cNvSpPr txBox="1"/>
          <p:nvPr>
            <p:custDataLst>
              <p:tags r:id="rId6"/>
            </p:custDataLst>
          </p:nvPr>
        </p:nvSpPr>
        <p:spPr>
          <a:xfrm>
            <a:off x="2158371" y="3400166"/>
            <a:ext cx="1966323" cy="510158"/>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代码</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4" name="TextBox 24"/>
          <p:cNvSpPr txBox="1"/>
          <p:nvPr>
            <p:custDataLst>
              <p:tags r:id="rId7"/>
            </p:custDataLst>
          </p:nvPr>
        </p:nvSpPr>
        <p:spPr>
          <a:xfrm>
            <a:off x="1752292" y="6889435"/>
            <a:ext cx="5811079" cy="365760"/>
          </a:xfrm>
          <a:prstGeom prst="rect">
            <a:avLst/>
          </a:prstGeom>
        </p:spPr>
        <p:txBody>
          <a:bodyPr lIns="0" tIns="0" rIns="0" bIns="0" rtlCol="0" anchor="t">
            <a:spAutoFit/>
          </a:bodyPr>
          <a:lstStyle/>
          <a:p>
            <a:pPr algn="just">
              <a:lnSpc>
                <a:spcPts val="2855"/>
              </a:lnSpc>
            </a:pPr>
            <a:r>
              <a:rPr lang="zh-CN" alt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解释</a:t>
            </a:r>
            <a:endParaRPr lang="zh-CN" alt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5" name="Group 25"/>
          <p:cNvGrpSpPr/>
          <p:nvPr>
            <p:custDataLst>
              <p:tags r:id="rId8"/>
            </p:custDataLst>
          </p:nvPr>
        </p:nvGrpSpPr>
        <p:grpSpPr>
          <a:xfrm rot="0">
            <a:off x="2031692" y="6135436"/>
            <a:ext cx="2219681" cy="613660"/>
            <a:chOff x="0" y="0"/>
            <a:chExt cx="584607" cy="161622"/>
          </a:xfrm>
        </p:grpSpPr>
        <p:sp>
          <p:nvSpPr>
            <p:cNvPr id="26" name="Freeform 26"/>
            <p:cNvSpPr/>
            <p:nvPr>
              <p:custDataLst>
                <p:tags r:id="rId9"/>
              </p:custDataLst>
            </p:nvPr>
          </p:nvSpPr>
          <p:spPr>
            <a:xfrm>
              <a:off x="0" y="0"/>
              <a:ext cx="584607" cy="161622"/>
            </a:xfrm>
            <a:custGeom>
              <a:avLst/>
              <a:gdLst/>
              <a:ahLst/>
              <a:cxnLst/>
              <a:rect l="l" t="t" r="r" b="b"/>
              <a:pathLst>
                <a:path w="584607" h="161622">
                  <a:moveTo>
                    <a:pt x="0" y="0"/>
                  </a:moveTo>
                  <a:lnTo>
                    <a:pt x="584607" y="0"/>
                  </a:lnTo>
                  <a:lnTo>
                    <a:pt x="584607" y="161622"/>
                  </a:lnTo>
                  <a:lnTo>
                    <a:pt x="0" y="161622"/>
                  </a:lnTo>
                  <a:close/>
                </a:path>
              </a:pathLst>
            </a:custGeom>
            <a:solidFill>
              <a:srgbClr val="1F367F"/>
            </a:solidFill>
            <a:ln cap="sq">
              <a:noFill/>
              <a:prstDash val="sysDot"/>
              <a:miter/>
            </a:ln>
          </p:spPr>
        </p:sp>
        <p:sp>
          <p:nvSpPr>
            <p:cNvPr id="27" name="TextBox 27"/>
            <p:cNvSpPr txBox="1"/>
            <p:nvPr/>
          </p:nvSpPr>
          <p:spPr>
            <a:xfrm>
              <a:off x="0" y="-47625"/>
              <a:ext cx="584607" cy="209247"/>
            </a:xfrm>
            <a:prstGeom prst="rect">
              <a:avLst/>
            </a:prstGeom>
          </p:spPr>
          <p:txBody>
            <a:bodyPr lIns="50800" tIns="50800" rIns="50800" bIns="50800" rtlCol="0" anchor="ctr"/>
            <a:lstStyle/>
            <a:p>
              <a:pPr marL="0" lvl="0" indent="0" algn="ctr">
                <a:lnSpc>
                  <a:spcPts val="2660"/>
                </a:lnSpc>
                <a:spcBef>
                  <a:spcPct val="0"/>
                </a:spcBef>
              </a:pPr>
            </a:p>
          </p:txBody>
        </p:sp>
      </p:grpSp>
      <p:sp>
        <p:nvSpPr>
          <p:cNvPr id="28" name="TextBox 28"/>
          <p:cNvSpPr txBox="1"/>
          <p:nvPr>
            <p:custDataLst>
              <p:tags r:id="rId10"/>
            </p:custDataLst>
          </p:nvPr>
        </p:nvSpPr>
        <p:spPr>
          <a:xfrm>
            <a:off x="2158371" y="6127358"/>
            <a:ext cx="1966323" cy="510158"/>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解释</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9"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11"/>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0" y="1731170"/>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0754642" y="1346332"/>
            <a:ext cx="2167987" cy="8966430"/>
            <a:chOff x="0" y="0"/>
            <a:chExt cx="660400" cy="2731304"/>
          </a:xfrm>
        </p:grpSpPr>
        <p:sp>
          <p:nvSpPr>
            <p:cNvPr id="6" name="Freeform 6"/>
            <p:cNvSpPr/>
            <p:nvPr/>
          </p:nvSpPr>
          <p:spPr>
            <a:xfrm>
              <a:off x="0" y="0"/>
              <a:ext cx="660400" cy="2731304"/>
            </a:xfrm>
            <a:custGeom>
              <a:avLst/>
              <a:gdLst/>
              <a:ahLst/>
              <a:cxnLst/>
              <a:rect l="l" t="t" r="r" b="b"/>
              <a:pathLst>
                <a:path w="660400" h="2731304">
                  <a:moveTo>
                    <a:pt x="220252" y="2712235"/>
                  </a:moveTo>
                  <a:cubicBezTo>
                    <a:pt x="254109" y="2723748"/>
                    <a:pt x="292600" y="2731304"/>
                    <a:pt x="330378" y="2731304"/>
                  </a:cubicBezTo>
                  <a:cubicBezTo>
                    <a:pt x="368157" y="2731304"/>
                    <a:pt x="404509" y="2724827"/>
                    <a:pt x="438009" y="2713313"/>
                  </a:cubicBezTo>
                  <a:cubicBezTo>
                    <a:pt x="438723" y="2712953"/>
                    <a:pt x="439435" y="2712953"/>
                    <a:pt x="440148" y="2712594"/>
                  </a:cubicBezTo>
                  <a:cubicBezTo>
                    <a:pt x="565955" y="2666539"/>
                    <a:pt x="658618" y="2544925"/>
                    <a:pt x="660400" y="2360186"/>
                  </a:cubicBezTo>
                  <a:lnTo>
                    <a:pt x="660400" y="0"/>
                  </a:lnTo>
                  <a:lnTo>
                    <a:pt x="0" y="0"/>
                  </a:lnTo>
                  <a:lnTo>
                    <a:pt x="0" y="2358435"/>
                  </a:lnTo>
                  <a:cubicBezTo>
                    <a:pt x="1782" y="2545644"/>
                    <a:pt x="93019" y="2667259"/>
                    <a:pt x="220252" y="2712235"/>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661454"/>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19756" y="30447"/>
            <a:ext cx="3096819" cy="9474118"/>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0">
            <a:off x="11838635" y="0"/>
            <a:ext cx="5236327" cy="7703303"/>
            <a:chOff x="0" y="0"/>
            <a:chExt cx="660400" cy="971532"/>
          </a:xfrm>
        </p:grpSpPr>
        <p:sp>
          <p:nvSpPr>
            <p:cNvPr id="12" name="Freeform 12"/>
            <p:cNvSpPr/>
            <p:nvPr/>
          </p:nvSpPr>
          <p:spPr>
            <a:xfrm>
              <a:off x="0" y="0"/>
              <a:ext cx="660400" cy="971532"/>
            </a:xfrm>
            <a:custGeom>
              <a:avLst/>
              <a:gdLst/>
              <a:ahLst/>
              <a:cxnLst/>
              <a:rect l="l" t="t" r="r" b="b"/>
              <a:pathLst>
                <a:path w="660400" h="971532">
                  <a:moveTo>
                    <a:pt x="220252" y="952463"/>
                  </a:moveTo>
                  <a:cubicBezTo>
                    <a:pt x="254109" y="963977"/>
                    <a:pt x="292600" y="971532"/>
                    <a:pt x="330378" y="971532"/>
                  </a:cubicBezTo>
                  <a:cubicBezTo>
                    <a:pt x="368157" y="971532"/>
                    <a:pt x="404509" y="965056"/>
                    <a:pt x="438009" y="953542"/>
                  </a:cubicBezTo>
                  <a:cubicBezTo>
                    <a:pt x="438723" y="953182"/>
                    <a:pt x="439435" y="953182"/>
                    <a:pt x="440148" y="952823"/>
                  </a:cubicBezTo>
                  <a:cubicBezTo>
                    <a:pt x="565955" y="906768"/>
                    <a:pt x="658618" y="785154"/>
                    <a:pt x="660400" y="639505"/>
                  </a:cubicBezTo>
                  <a:lnTo>
                    <a:pt x="660400" y="0"/>
                  </a:lnTo>
                  <a:lnTo>
                    <a:pt x="0" y="0"/>
                  </a:lnTo>
                  <a:lnTo>
                    <a:pt x="0" y="639030"/>
                  </a:lnTo>
                  <a:cubicBezTo>
                    <a:pt x="1782" y="785872"/>
                    <a:pt x="93019" y="907488"/>
                    <a:pt x="220252" y="952463"/>
                  </a:cubicBezTo>
                  <a:close/>
                </a:path>
              </a:pathLst>
            </a:custGeom>
            <a:solidFill>
              <a:srgbClr val="1F367F"/>
            </a:solidFill>
          </p:spPr>
        </p:sp>
        <p:sp>
          <p:nvSpPr>
            <p:cNvPr id="13" name="TextBox 13"/>
            <p:cNvSpPr txBox="1"/>
            <p:nvPr/>
          </p:nvSpPr>
          <p:spPr>
            <a:xfrm>
              <a:off x="0" y="-57150"/>
              <a:ext cx="660400" cy="901682"/>
            </a:xfrm>
            <a:prstGeom prst="rect">
              <a:avLst/>
            </a:prstGeom>
          </p:spPr>
          <p:txBody>
            <a:bodyPr lIns="50800" tIns="50800" rIns="50800" bIns="50800" rtlCol="0" anchor="ctr"/>
            <a:lstStyle/>
            <a:p>
              <a:pPr algn="ctr">
                <a:lnSpc>
                  <a:spcPts val="3105"/>
                </a:lnSpc>
              </a:pPr>
            </a:p>
          </p:txBody>
        </p:sp>
      </p:grpSp>
      <p:grpSp>
        <p:nvGrpSpPr>
          <p:cNvPr id="14" name="Group 14"/>
          <p:cNvGrpSpPr/>
          <p:nvPr/>
        </p:nvGrpSpPr>
        <p:grpSpPr>
          <a:xfrm rot="0">
            <a:off x="12088374" y="2678254"/>
            <a:ext cx="4736848" cy="473684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17" name="Group 17"/>
          <p:cNvGrpSpPr/>
          <p:nvPr/>
        </p:nvGrpSpPr>
        <p:grpSpPr>
          <a:xfrm rot="0">
            <a:off x="12236784" y="2828844"/>
            <a:ext cx="4440028" cy="4435668"/>
            <a:chOff x="0" y="0"/>
            <a:chExt cx="5839098" cy="5833364"/>
          </a:xfrm>
        </p:grpSpPr>
        <p:sp>
          <p:nvSpPr>
            <p:cNvPr id="18" name="Freeform 18"/>
            <p:cNvSpPr/>
            <p:nvPr/>
          </p:nvSpPr>
          <p:spPr>
            <a:xfrm>
              <a:off x="0" y="0"/>
              <a:ext cx="5839079" cy="5833364"/>
            </a:xfrm>
            <a:custGeom>
              <a:avLst/>
              <a:gdLst/>
              <a:ahLst/>
              <a:cxnLst/>
              <a:rect l="l" t="t" r="r" b="b"/>
              <a:pathLst>
                <a:path w="5839079" h="5833364">
                  <a:moveTo>
                    <a:pt x="0" y="2916682"/>
                  </a:moveTo>
                  <a:cubicBezTo>
                    <a:pt x="0" y="1305814"/>
                    <a:pt x="1307084" y="0"/>
                    <a:pt x="2919603" y="0"/>
                  </a:cubicBezTo>
                  <a:cubicBezTo>
                    <a:pt x="4532122" y="0"/>
                    <a:pt x="5839079" y="1305814"/>
                    <a:pt x="5839079" y="2916682"/>
                  </a:cubicBezTo>
                  <a:cubicBezTo>
                    <a:pt x="5839079" y="4527550"/>
                    <a:pt x="4531995" y="5833364"/>
                    <a:pt x="2919603" y="5833364"/>
                  </a:cubicBezTo>
                  <a:cubicBezTo>
                    <a:pt x="1307211" y="5833364"/>
                    <a:pt x="0" y="4527550"/>
                    <a:pt x="0" y="2916682"/>
                  </a:cubicBezTo>
                  <a:close/>
                </a:path>
              </a:pathLst>
            </a:custGeom>
            <a:blipFill>
              <a:blip r:embed="rId1"/>
              <a:stretch>
                <a:fillRect l="-9613" r="-9613"/>
              </a:stretch>
            </a:blipFill>
          </p:spPr>
        </p:sp>
      </p:grpSp>
      <p:grpSp>
        <p:nvGrpSpPr>
          <p:cNvPr id="19" name="Group 19"/>
          <p:cNvGrpSpPr/>
          <p:nvPr/>
        </p:nvGrpSpPr>
        <p:grpSpPr>
          <a:xfrm rot="-10800000">
            <a:off x="5459649" y="7858953"/>
            <a:ext cx="1307817" cy="2428047"/>
            <a:chOff x="0" y="0"/>
            <a:chExt cx="660400" cy="1226076"/>
          </a:xfrm>
        </p:grpSpPr>
        <p:sp>
          <p:nvSpPr>
            <p:cNvPr id="20" name="Freeform 20"/>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1" name="TextBox 21"/>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2" name="Group 22"/>
          <p:cNvGrpSpPr/>
          <p:nvPr/>
        </p:nvGrpSpPr>
        <p:grpSpPr>
          <a:xfrm rot="0">
            <a:off x="9026922" y="0"/>
            <a:ext cx="1273817" cy="3113658"/>
            <a:chOff x="0" y="0"/>
            <a:chExt cx="660400" cy="1614250"/>
          </a:xfrm>
        </p:grpSpPr>
        <p:sp>
          <p:nvSpPr>
            <p:cNvPr id="23" name="Freeform 23"/>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4" name="TextBox 24"/>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5" name="Group 25"/>
          <p:cNvGrpSpPr/>
          <p:nvPr/>
        </p:nvGrpSpPr>
        <p:grpSpPr>
          <a:xfrm rot="0">
            <a:off x="2060996" y="3332922"/>
            <a:ext cx="2793806" cy="688803"/>
            <a:chOff x="0" y="0"/>
            <a:chExt cx="812800" cy="200393"/>
          </a:xfrm>
        </p:grpSpPr>
        <p:sp>
          <p:nvSpPr>
            <p:cNvPr id="26" name="Freeform 26"/>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27" name="TextBox 27"/>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28" name="TextBox 28"/>
          <p:cNvSpPr txBox="1"/>
          <p:nvPr/>
        </p:nvSpPr>
        <p:spPr>
          <a:xfrm>
            <a:off x="2020047" y="4145550"/>
            <a:ext cx="7643783" cy="1324356"/>
          </a:xfrm>
          <a:prstGeom prst="rect">
            <a:avLst/>
          </a:prstGeom>
        </p:spPr>
        <p:txBody>
          <a:bodyPr lIns="0" tIns="0" rIns="0" bIns="0" rtlCol="0" anchor="t">
            <a:spAutoFit/>
          </a:bodyPr>
          <a:lstStyle/>
          <a:p>
            <a:pPr marL="0" lvl="0" indent="0" algn="l">
              <a:lnSpc>
                <a:spcPts val="10690"/>
              </a:lnSpc>
              <a:spcBef>
                <a:spcPct val="0"/>
              </a:spcBef>
            </a:pPr>
            <a:r>
              <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商业价值</a:t>
            </a:r>
            <a:endPar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p:txBody>
      </p:sp>
      <p:sp>
        <p:nvSpPr>
          <p:cNvPr id="29" name="TextBox 29"/>
          <p:cNvSpPr txBox="1"/>
          <p:nvPr/>
        </p:nvSpPr>
        <p:spPr>
          <a:xfrm>
            <a:off x="2060996" y="6248085"/>
            <a:ext cx="8162273" cy="1067943"/>
          </a:xfrm>
          <a:prstGeom prst="rect">
            <a:avLst/>
          </a:prstGeom>
        </p:spPr>
        <p:txBody>
          <a:bodyPr lIns="0" tIns="0" rIns="0" bIns="0" rtlCol="0" anchor="t">
            <a:spAutoFit/>
          </a:bodyPr>
          <a:lstStyle/>
          <a:p>
            <a:pPr algn="just">
              <a:lnSpc>
                <a:spcPts val="2855"/>
              </a:lnSpc>
            </a:pPr>
            <a:r>
              <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用户行为数据分析界面深入挖掘用户的互动行为、访问习惯和偏好，帮助平台识别潜在用户需求和市场趋势，精确定位受众群体，提高广告投放的转化率，增加平台的广告收入和用户粘性。</a:t>
            </a:r>
            <a:endPar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0" name="TextBox 30"/>
          <p:cNvSpPr txBox="1"/>
          <p:nvPr/>
        </p:nvSpPr>
        <p:spPr>
          <a:xfrm>
            <a:off x="2060996" y="5560075"/>
            <a:ext cx="5974206" cy="361950"/>
          </a:xfrm>
          <a:prstGeom prst="rect">
            <a:avLst/>
          </a:prstGeom>
        </p:spPr>
        <p:txBody>
          <a:bodyPr lIns="0" tIns="0" rIns="0" bIns="0" rtlCol="0" anchor="t">
            <a:spAutoFit/>
          </a:bodyPr>
          <a:lstStyle/>
          <a:p>
            <a:pPr marL="0" lvl="0" indent="0" algn="l">
              <a:lnSpc>
                <a:spcPts val="2880"/>
              </a:lnSpc>
              <a:spcBef>
                <a:spcPct val="0"/>
              </a:spcBef>
            </a:pPr>
            <a:r>
              <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rPr>
              <a:t>Commercial Value</a:t>
            </a:r>
            <a:endPar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31" name="TextBox 31"/>
          <p:cNvSpPr txBox="1"/>
          <p:nvPr/>
        </p:nvSpPr>
        <p:spPr>
          <a:xfrm>
            <a:off x="2244242" y="3358755"/>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第四章节</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2"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0" y="788342"/>
            <a:ext cx="2793806" cy="688803"/>
            <a:chOff x="0" y="0"/>
            <a:chExt cx="812800" cy="200393"/>
          </a:xfrm>
        </p:grpSpPr>
        <p:sp>
          <p:nvSpPr>
            <p:cNvPr id="3" name="Freeform 3"/>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4" name="TextBox 4"/>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grpSp>
        <p:nvGrpSpPr>
          <p:cNvPr id="5" name="Group 5"/>
          <p:cNvGrpSpPr/>
          <p:nvPr/>
        </p:nvGrpSpPr>
        <p:grpSpPr>
          <a:xfrm rot="-10800000">
            <a:off x="0" y="4683227"/>
            <a:ext cx="1753295" cy="5603773"/>
            <a:chOff x="0" y="0"/>
            <a:chExt cx="660400" cy="2110729"/>
          </a:xfrm>
        </p:grpSpPr>
        <p:sp>
          <p:nvSpPr>
            <p:cNvPr id="6" name="Freeform 6"/>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876648" y="3544469"/>
            <a:ext cx="6196328" cy="5528508"/>
            <a:chOff x="0" y="0"/>
            <a:chExt cx="26833495" cy="23941466"/>
          </a:xfrm>
        </p:grpSpPr>
        <p:sp>
          <p:nvSpPr>
            <p:cNvPr id="9" name="Freeform 9"/>
            <p:cNvSpPr/>
            <p:nvPr/>
          </p:nvSpPr>
          <p:spPr>
            <a:xfrm>
              <a:off x="0" y="0"/>
              <a:ext cx="26833509" cy="23941460"/>
            </a:xfrm>
            <a:custGeom>
              <a:avLst/>
              <a:gdLst/>
              <a:ahLst/>
              <a:cxnLst/>
              <a:rect l="l" t="t" r="r" b="b"/>
              <a:pathLst>
                <a:path w="26833509" h="23941460">
                  <a:moveTo>
                    <a:pt x="0" y="0"/>
                  </a:moveTo>
                  <a:lnTo>
                    <a:pt x="26833509" y="0"/>
                  </a:lnTo>
                  <a:lnTo>
                    <a:pt x="26833509" y="23941460"/>
                  </a:lnTo>
                  <a:lnTo>
                    <a:pt x="0" y="23941460"/>
                  </a:lnTo>
                </a:path>
              </a:pathLst>
            </a:custGeom>
            <a:blipFill>
              <a:blip r:embed="rId1"/>
              <a:stretch>
                <a:fillRect l="-13054" r="-13054"/>
              </a:stretch>
            </a:blipFill>
          </p:spPr>
        </p:sp>
      </p:grpSp>
      <p:grpSp>
        <p:nvGrpSpPr>
          <p:cNvPr id="10" name="Group 10"/>
          <p:cNvGrpSpPr/>
          <p:nvPr/>
        </p:nvGrpSpPr>
        <p:grpSpPr>
          <a:xfrm rot="0">
            <a:off x="16362329" y="30447"/>
            <a:ext cx="1954246" cy="5978638"/>
            <a:chOff x="0" y="0"/>
            <a:chExt cx="660400" cy="2020366"/>
          </a:xfrm>
        </p:grpSpPr>
        <p:sp>
          <p:nvSpPr>
            <p:cNvPr id="11" name="Freeform 11"/>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2" name="TextBox 12"/>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3" name="Group 13"/>
          <p:cNvGrpSpPr/>
          <p:nvPr/>
        </p:nvGrpSpPr>
        <p:grpSpPr>
          <a:xfrm rot="0">
            <a:off x="7950388" y="3511877"/>
            <a:ext cx="9333529" cy="2233774"/>
            <a:chOff x="0" y="0"/>
            <a:chExt cx="2458214" cy="588319"/>
          </a:xfrm>
        </p:grpSpPr>
        <p:sp>
          <p:nvSpPr>
            <p:cNvPr id="14" name="Freeform 14"/>
            <p:cNvSpPr/>
            <p:nvPr/>
          </p:nvSpPr>
          <p:spPr>
            <a:xfrm>
              <a:off x="0" y="0"/>
              <a:ext cx="2458214" cy="588319"/>
            </a:xfrm>
            <a:custGeom>
              <a:avLst/>
              <a:gdLst/>
              <a:ahLst/>
              <a:cxnLst/>
              <a:rect l="l" t="t" r="r" b="b"/>
              <a:pathLst>
                <a:path w="2458214" h="588319">
                  <a:moveTo>
                    <a:pt x="0" y="0"/>
                  </a:moveTo>
                  <a:lnTo>
                    <a:pt x="2458214" y="0"/>
                  </a:lnTo>
                  <a:lnTo>
                    <a:pt x="2458214" y="588319"/>
                  </a:lnTo>
                  <a:lnTo>
                    <a:pt x="0" y="588319"/>
                  </a:lnTo>
                  <a:close/>
                </a:path>
              </a:pathLst>
            </a:custGeom>
            <a:solidFill>
              <a:srgbClr val="000000">
                <a:alpha val="0"/>
              </a:srgbClr>
            </a:solidFill>
            <a:ln w="19050" cap="sq">
              <a:solidFill>
                <a:srgbClr val="4D64AB"/>
              </a:solidFill>
              <a:prstDash val="solid"/>
              <a:miter/>
            </a:ln>
          </p:spPr>
        </p:sp>
        <p:sp>
          <p:nvSpPr>
            <p:cNvPr id="15" name="TextBox 15"/>
            <p:cNvSpPr txBox="1"/>
            <p:nvPr/>
          </p:nvSpPr>
          <p:spPr>
            <a:xfrm>
              <a:off x="0" y="-47625"/>
              <a:ext cx="2458214" cy="635944"/>
            </a:xfrm>
            <a:prstGeom prst="rect">
              <a:avLst/>
            </a:prstGeom>
          </p:spPr>
          <p:txBody>
            <a:bodyPr lIns="50800" tIns="50800" rIns="50800" bIns="50800" rtlCol="0" anchor="ctr"/>
            <a:lstStyle/>
            <a:p>
              <a:pPr algn="l">
                <a:lnSpc>
                  <a:spcPts val="2660"/>
                </a:lnSpc>
              </a:pPr>
            </a:p>
          </p:txBody>
        </p:sp>
      </p:grpSp>
      <p:grpSp>
        <p:nvGrpSpPr>
          <p:cNvPr id="16" name="Group 16"/>
          <p:cNvGrpSpPr/>
          <p:nvPr/>
        </p:nvGrpSpPr>
        <p:grpSpPr>
          <a:xfrm rot="-10800000">
            <a:off x="15054512" y="7858953"/>
            <a:ext cx="1307817" cy="2428047"/>
            <a:chOff x="0" y="0"/>
            <a:chExt cx="660400" cy="1226076"/>
          </a:xfrm>
        </p:grpSpPr>
        <p:sp>
          <p:nvSpPr>
            <p:cNvPr id="17" name="Freeform 17"/>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8" name="TextBox 18"/>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9" name="Group 19"/>
          <p:cNvGrpSpPr/>
          <p:nvPr/>
        </p:nvGrpSpPr>
        <p:grpSpPr>
          <a:xfrm rot="0">
            <a:off x="7950388" y="6272519"/>
            <a:ext cx="9333529" cy="2233774"/>
            <a:chOff x="0" y="0"/>
            <a:chExt cx="2458214" cy="588319"/>
          </a:xfrm>
        </p:grpSpPr>
        <p:sp>
          <p:nvSpPr>
            <p:cNvPr id="20" name="Freeform 20"/>
            <p:cNvSpPr/>
            <p:nvPr/>
          </p:nvSpPr>
          <p:spPr>
            <a:xfrm>
              <a:off x="0" y="0"/>
              <a:ext cx="2458214" cy="588319"/>
            </a:xfrm>
            <a:custGeom>
              <a:avLst/>
              <a:gdLst/>
              <a:ahLst/>
              <a:cxnLst/>
              <a:rect l="l" t="t" r="r" b="b"/>
              <a:pathLst>
                <a:path w="2458214" h="588319">
                  <a:moveTo>
                    <a:pt x="0" y="0"/>
                  </a:moveTo>
                  <a:lnTo>
                    <a:pt x="2458214" y="0"/>
                  </a:lnTo>
                  <a:lnTo>
                    <a:pt x="2458214" y="588319"/>
                  </a:lnTo>
                  <a:lnTo>
                    <a:pt x="0" y="588319"/>
                  </a:lnTo>
                  <a:close/>
                </a:path>
              </a:pathLst>
            </a:custGeom>
            <a:solidFill>
              <a:srgbClr val="000000">
                <a:alpha val="0"/>
              </a:srgbClr>
            </a:solidFill>
            <a:ln w="19050" cap="sq">
              <a:solidFill>
                <a:srgbClr val="1F367F"/>
              </a:solidFill>
              <a:prstDash val="solid"/>
              <a:miter/>
            </a:ln>
          </p:spPr>
        </p:sp>
        <p:sp>
          <p:nvSpPr>
            <p:cNvPr id="21" name="TextBox 21"/>
            <p:cNvSpPr txBox="1"/>
            <p:nvPr/>
          </p:nvSpPr>
          <p:spPr>
            <a:xfrm>
              <a:off x="0" y="-47625"/>
              <a:ext cx="2458214" cy="635944"/>
            </a:xfrm>
            <a:prstGeom prst="rect">
              <a:avLst/>
            </a:prstGeom>
          </p:spPr>
          <p:txBody>
            <a:bodyPr lIns="50800" tIns="50800" rIns="50800" bIns="50800" rtlCol="0" anchor="ctr"/>
            <a:lstStyle/>
            <a:p>
              <a:pPr algn="l">
                <a:lnSpc>
                  <a:spcPts val="2660"/>
                </a:lnSpc>
              </a:pPr>
            </a:p>
          </p:txBody>
        </p:sp>
      </p:grpSp>
      <p:grpSp>
        <p:nvGrpSpPr>
          <p:cNvPr id="22" name="Group 22"/>
          <p:cNvGrpSpPr/>
          <p:nvPr/>
        </p:nvGrpSpPr>
        <p:grpSpPr>
          <a:xfrm rot="0">
            <a:off x="5593190" y="7485113"/>
            <a:ext cx="3063387" cy="642803"/>
            <a:chOff x="0" y="0"/>
            <a:chExt cx="806818" cy="169298"/>
          </a:xfrm>
        </p:grpSpPr>
        <p:sp>
          <p:nvSpPr>
            <p:cNvPr id="23" name="Freeform 23"/>
            <p:cNvSpPr/>
            <p:nvPr/>
          </p:nvSpPr>
          <p:spPr>
            <a:xfrm>
              <a:off x="0" y="0"/>
              <a:ext cx="806818" cy="169298"/>
            </a:xfrm>
            <a:custGeom>
              <a:avLst/>
              <a:gdLst/>
              <a:ahLst/>
              <a:cxnLst/>
              <a:rect l="l" t="t" r="r" b="b"/>
              <a:pathLst>
                <a:path w="806818" h="169298">
                  <a:moveTo>
                    <a:pt x="0" y="0"/>
                  </a:moveTo>
                  <a:lnTo>
                    <a:pt x="806818" y="0"/>
                  </a:lnTo>
                  <a:lnTo>
                    <a:pt x="806818" y="169298"/>
                  </a:lnTo>
                  <a:lnTo>
                    <a:pt x="0" y="169298"/>
                  </a:lnTo>
                  <a:close/>
                </a:path>
              </a:pathLst>
            </a:custGeom>
            <a:solidFill>
              <a:srgbClr val="1F367F"/>
            </a:solidFill>
          </p:spPr>
        </p:sp>
        <p:sp>
          <p:nvSpPr>
            <p:cNvPr id="24" name="TextBox 24"/>
            <p:cNvSpPr txBox="1"/>
            <p:nvPr/>
          </p:nvSpPr>
          <p:spPr>
            <a:xfrm>
              <a:off x="0" y="-57150"/>
              <a:ext cx="806818" cy="226448"/>
            </a:xfrm>
            <a:prstGeom prst="rect">
              <a:avLst/>
            </a:prstGeom>
          </p:spPr>
          <p:txBody>
            <a:bodyPr lIns="50800" tIns="50800" rIns="50800" bIns="50800" rtlCol="0" anchor="ctr"/>
            <a:lstStyle/>
            <a:p>
              <a:pPr algn="ctr">
                <a:lnSpc>
                  <a:spcPts val="3105"/>
                </a:lnSpc>
              </a:pPr>
            </a:p>
          </p:txBody>
        </p:sp>
      </p:grpSp>
      <p:grpSp>
        <p:nvGrpSpPr>
          <p:cNvPr id="25" name="Group 25"/>
          <p:cNvGrpSpPr/>
          <p:nvPr/>
        </p:nvGrpSpPr>
        <p:grpSpPr>
          <a:xfrm rot="0">
            <a:off x="5593190" y="4537346"/>
            <a:ext cx="3063387" cy="681763"/>
            <a:chOff x="0" y="0"/>
            <a:chExt cx="806818" cy="179559"/>
          </a:xfrm>
        </p:grpSpPr>
        <p:sp>
          <p:nvSpPr>
            <p:cNvPr id="26" name="Freeform 26"/>
            <p:cNvSpPr/>
            <p:nvPr/>
          </p:nvSpPr>
          <p:spPr>
            <a:xfrm>
              <a:off x="0" y="0"/>
              <a:ext cx="806818" cy="179559"/>
            </a:xfrm>
            <a:custGeom>
              <a:avLst/>
              <a:gdLst/>
              <a:ahLst/>
              <a:cxnLst/>
              <a:rect l="l" t="t" r="r" b="b"/>
              <a:pathLst>
                <a:path w="806818" h="179559">
                  <a:moveTo>
                    <a:pt x="0" y="0"/>
                  </a:moveTo>
                  <a:lnTo>
                    <a:pt x="806818" y="0"/>
                  </a:lnTo>
                  <a:lnTo>
                    <a:pt x="806818" y="179559"/>
                  </a:lnTo>
                  <a:lnTo>
                    <a:pt x="0" y="179559"/>
                  </a:lnTo>
                  <a:close/>
                </a:path>
              </a:pathLst>
            </a:custGeom>
            <a:solidFill>
              <a:srgbClr val="1F367F"/>
            </a:solidFill>
          </p:spPr>
        </p:sp>
        <p:sp>
          <p:nvSpPr>
            <p:cNvPr id="27" name="TextBox 27"/>
            <p:cNvSpPr txBox="1"/>
            <p:nvPr/>
          </p:nvSpPr>
          <p:spPr>
            <a:xfrm>
              <a:off x="0" y="-57150"/>
              <a:ext cx="806818" cy="236709"/>
            </a:xfrm>
            <a:prstGeom prst="rect">
              <a:avLst/>
            </a:prstGeom>
          </p:spPr>
          <p:txBody>
            <a:bodyPr lIns="50800" tIns="50800" rIns="50800" bIns="50800" rtlCol="0" anchor="ctr"/>
            <a:lstStyle/>
            <a:p>
              <a:pPr algn="ctr">
                <a:lnSpc>
                  <a:spcPts val="3105"/>
                </a:lnSpc>
              </a:pPr>
            </a:p>
          </p:txBody>
        </p:sp>
      </p:grpSp>
      <p:sp>
        <p:nvSpPr>
          <p:cNvPr id="28" name="TextBox 28"/>
          <p:cNvSpPr txBox="1"/>
          <p:nvPr/>
        </p:nvSpPr>
        <p:spPr>
          <a:xfrm>
            <a:off x="3101723" y="698541"/>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商业价值</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sp>
        <p:nvSpPr>
          <p:cNvPr id="29" name="TextBox 29"/>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第四部分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0" name="TextBox 30"/>
          <p:cNvSpPr txBox="1"/>
          <p:nvPr/>
        </p:nvSpPr>
        <p:spPr>
          <a:xfrm>
            <a:off x="9144000" y="3789217"/>
            <a:ext cx="7396354" cy="1429893"/>
          </a:xfrm>
          <a:prstGeom prst="rect">
            <a:avLst/>
          </a:prstGeom>
        </p:spPr>
        <p:txBody>
          <a:bodyPr lIns="0" tIns="0" rIns="0" bIns="0" rtlCol="0" anchor="t">
            <a:spAutoFit/>
          </a:bodyPr>
          <a:lstStyle/>
          <a:p>
            <a:pPr algn="just">
              <a:lnSpc>
                <a:spcPts val="2855"/>
              </a:lnSpc>
            </a:pPr>
            <a:r>
              <a:rPr lang="en-US" sz="1700">
                <a:solidFill>
                  <a:srgbClr val="121110"/>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通过直观的可视化展示平台的整体数据，帮助决策者快速洞察业务趋势、用户活动和平台表现。通过实时数据分析，能够优化运营策略、提升平台效能，并为广告商、投资者和合作伙伴提供数据支持，增加平台的商业吸引力和收入来源。</a:t>
            </a:r>
            <a:endParaRPr lang="en-US" sz="1700">
              <a:solidFill>
                <a:srgbClr val="121110"/>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1" name="TextBox 31"/>
          <p:cNvSpPr txBox="1"/>
          <p:nvPr/>
        </p:nvSpPr>
        <p:spPr>
          <a:xfrm>
            <a:off x="9144000" y="6450622"/>
            <a:ext cx="7396354" cy="1791843"/>
          </a:xfrm>
          <a:prstGeom prst="rect">
            <a:avLst/>
          </a:prstGeom>
        </p:spPr>
        <p:txBody>
          <a:bodyPr lIns="0" tIns="0" rIns="0" bIns="0" rtlCol="0" anchor="t">
            <a:spAutoFit/>
          </a:bodyPr>
          <a:lstStyle/>
          <a:p>
            <a:pPr algn="just">
              <a:lnSpc>
                <a:spcPts val="2855"/>
              </a:lnSpc>
            </a:pPr>
            <a:r>
              <a:rPr lang="en-US" sz="1700">
                <a:solidFill>
                  <a:srgbClr val="121110"/>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通过机器学习模型预测用户未来行为，平台能够实现精准的用户需求预测和个性化推荐。此预测功能不仅能提升用户留存和转化率，还能为商业合作伙伴提供深入的市场洞察。通过预测未来数据，平台能够提前制定市场策略和优化资源分配，增加平台盈利能力，吸引更多投资者和广告商，促进长期可持续发展。</a:t>
            </a:r>
            <a:endParaRPr lang="en-US" sz="1700">
              <a:solidFill>
                <a:srgbClr val="121110"/>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2" name="TextBox 32"/>
          <p:cNvSpPr txBox="1"/>
          <p:nvPr/>
        </p:nvSpPr>
        <p:spPr>
          <a:xfrm>
            <a:off x="5777783" y="7561011"/>
            <a:ext cx="2694201" cy="510158"/>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预测功能</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3" name="TextBox 33"/>
          <p:cNvSpPr txBox="1"/>
          <p:nvPr/>
        </p:nvSpPr>
        <p:spPr>
          <a:xfrm>
            <a:off x="5676416" y="4543039"/>
            <a:ext cx="2896935" cy="510158"/>
          </a:xfrm>
          <a:prstGeom prst="rect">
            <a:avLst/>
          </a:prstGeom>
        </p:spPr>
        <p:txBody>
          <a:bodyPr lIns="0" tIns="0" rIns="0" bIns="0" rtlCol="0" anchor="t">
            <a:spAutoFit/>
          </a:bodyPr>
          <a:lstStyle/>
          <a:p>
            <a:pPr algn="ctr">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分析&amp;可视化功能</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4"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574330" y="1731170"/>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1152791" y="3979921"/>
            <a:ext cx="2167987" cy="6139824"/>
            <a:chOff x="0" y="0"/>
            <a:chExt cx="660400" cy="1870279"/>
          </a:xfrm>
        </p:grpSpPr>
        <p:sp>
          <p:nvSpPr>
            <p:cNvPr id="6" name="Freeform 6"/>
            <p:cNvSpPr/>
            <p:nvPr/>
          </p:nvSpPr>
          <p:spPr>
            <a:xfrm>
              <a:off x="0" y="0"/>
              <a:ext cx="660400" cy="1870279"/>
            </a:xfrm>
            <a:custGeom>
              <a:avLst/>
              <a:gdLst/>
              <a:ahLst/>
              <a:cxnLst/>
              <a:rect l="l" t="t" r="r" b="b"/>
              <a:pathLst>
                <a:path w="660400" h="1870279">
                  <a:moveTo>
                    <a:pt x="220252" y="1851210"/>
                  </a:moveTo>
                  <a:cubicBezTo>
                    <a:pt x="254109" y="1862724"/>
                    <a:pt x="292600" y="1870279"/>
                    <a:pt x="330378" y="1870279"/>
                  </a:cubicBezTo>
                  <a:cubicBezTo>
                    <a:pt x="368157" y="1870279"/>
                    <a:pt x="404509" y="1863802"/>
                    <a:pt x="438009" y="1852288"/>
                  </a:cubicBezTo>
                  <a:cubicBezTo>
                    <a:pt x="438723" y="1851929"/>
                    <a:pt x="439435" y="1851929"/>
                    <a:pt x="440148" y="1851569"/>
                  </a:cubicBezTo>
                  <a:cubicBezTo>
                    <a:pt x="565955" y="1805514"/>
                    <a:pt x="658618" y="1683900"/>
                    <a:pt x="660400" y="1518287"/>
                  </a:cubicBezTo>
                  <a:lnTo>
                    <a:pt x="660400" y="0"/>
                  </a:lnTo>
                  <a:lnTo>
                    <a:pt x="0" y="0"/>
                  </a:lnTo>
                  <a:lnTo>
                    <a:pt x="0" y="1517161"/>
                  </a:lnTo>
                  <a:cubicBezTo>
                    <a:pt x="1782" y="1684619"/>
                    <a:pt x="93019" y="1806234"/>
                    <a:pt x="220252" y="1851210"/>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180042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43017" y="1681684"/>
            <a:ext cx="2263137" cy="6923631"/>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10800000">
            <a:off x="4389219" y="7560663"/>
            <a:ext cx="1307817" cy="2857962"/>
            <a:chOff x="0" y="0"/>
            <a:chExt cx="660400" cy="1443167"/>
          </a:xfrm>
        </p:grpSpPr>
        <p:sp>
          <p:nvSpPr>
            <p:cNvPr id="12" name="Freeform 12"/>
            <p:cNvSpPr/>
            <p:nvPr/>
          </p:nvSpPr>
          <p:spPr>
            <a:xfrm>
              <a:off x="0" y="0"/>
              <a:ext cx="660400" cy="1443167"/>
            </a:xfrm>
            <a:custGeom>
              <a:avLst/>
              <a:gdLst/>
              <a:ahLst/>
              <a:cxnLst/>
              <a:rect l="l" t="t" r="r" b="b"/>
              <a:pathLst>
                <a:path w="660400" h="1443167">
                  <a:moveTo>
                    <a:pt x="220252" y="1424098"/>
                  </a:moveTo>
                  <a:cubicBezTo>
                    <a:pt x="254109" y="1435612"/>
                    <a:pt x="292600" y="1443167"/>
                    <a:pt x="330378" y="1443167"/>
                  </a:cubicBezTo>
                  <a:cubicBezTo>
                    <a:pt x="368157" y="1443167"/>
                    <a:pt x="404509" y="1436690"/>
                    <a:pt x="438009" y="1425176"/>
                  </a:cubicBezTo>
                  <a:cubicBezTo>
                    <a:pt x="438723" y="1424817"/>
                    <a:pt x="439435" y="1424817"/>
                    <a:pt x="440148" y="1424457"/>
                  </a:cubicBezTo>
                  <a:cubicBezTo>
                    <a:pt x="565955" y="1378402"/>
                    <a:pt x="658618" y="1256788"/>
                    <a:pt x="660400" y="1100663"/>
                  </a:cubicBezTo>
                  <a:lnTo>
                    <a:pt x="660400" y="0"/>
                  </a:lnTo>
                  <a:lnTo>
                    <a:pt x="0" y="0"/>
                  </a:lnTo>
                  <a:lnTo>
                    <a:pt x="0" y="1099846"/>
                  </a:lnTo>
                  <a:cubicBezTo>
                    <a:pt x="1782" y="1257507"/>
                    <a:pt x="93019" y="1379122"/>
                    <a:pt x="220252" y="1424098"/>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3" name="TextBox 13"/>
            <p:cNvSpPr txBox="1"/>
            <p:nvPr/>
          </p:nvSpPr>
          <p:spPr>
            <a:xfrm>
              <a:off x="0" y="-57150"/>
              <a:ext cx="660400" cy="1373317"/>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0">
            <a:off x="8507091" y="-210497"/>
            <a:ext cx="1273817" cy="3113658"/>
            <a:chOff x="0" y="0"/>
            <a:chExt cx="660400" cy="1614250"/>
          </a:xfrm>
        </p:grpSpPr>
        <p:sp>
          <p:nvSpPr>
            <p:cNvPr id="15" name="Freeform 15"/>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6" name="TextBox 16"/>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7" name="Group 17"/>
          <p:cNvGrpSpPr/>
          <p:nvPr/>
        </p:nvGrpSpPr>
        <p:grpSpPr>
          <a:xfrm rot="0">
            <a:off x="1208525" y="6863181"/>
            <a:ext cx="7935475" cy="697482"/>
            <a:chOff x="0" y="0"/>
            <a:chExt cx="2159930" cy="189845"/>
          </a:xfrm>
        </p:grpSpPr>
        <p:sp>
          <p:nvSpPr>
            <p:cNvPr id="18" name="Freeform 18"/>
            <p:cNvSpPr/>
            <p:nvPr/>
          </p:nvSpPr>
          <p:spPr>
            <a:xfrm>
              <a:off x="0" y="0"/>
              <a:ext cx="2159930" cy="189845"/>
            </a:xfrm>
            <a:custGeom>
              <a:avLst/>
              <a:gdLst/>
              <a:ahLst/>
              <a:cxnLst/>
              <a:rect l="l" t="t" r="r" b="b"/>
              <a:pathLst>
                <a:path w="2159930" h="189845">
                  <a:moveTo>
                    <a:pt x="49756" y="0"/>
                  </a:moveTo>
                  <a:lnTo>
                    <a:pt x="2110174" y="0"/>
                  </a:lnTo>
                  <a:cubicBezTo>
                    <a:pt x="2123370" y="0"/>
                    <a:pt x="2136026" y="5242"/>
                    <a:pt x="2145357" y="14573"/>
                  </a:cubicBezTo>
                  <a:cubicBezTo>
                    <a:pt x="2154688" y="23904"/>
                    <a:pt x="2159930" y="36560"/>
                    <a:pt x="2159930" y="49756"/>
                  </a:cubicBezTo>
                  <a:lnTo>
                    <a:pt x="2159930" y="140089"/>
                  </a:lnTo>
                  <a:cubicBezTo>
                    <a:pt x="2159930" y="153285"/>
                    <a:pt x="2154688" y="165941"/>
                    <a:pt x="2145357" y="175272"/>
                  </a:cubicBezTo>
                  <a:cubicBezTo>
                    <a:pt x="2136026" y="184603"/>
                    <a:pt x="2123370" y="189845"/>
                    <a:pt x="2110174" y="189845"/>
                  </a:cubicBezTo>
                  <a:lnTo>
                    <a:pt x="49756" y="189845"/>
                  </a:lnTo>
                  <a:cubicBezTo>
                    <a:pt x="22277" y="189845"/>
                    <a:pt x="0" y="167569"/>
                    <a:pt x="0" y="140089"/>
                  </a:cubicBezTo>
                  <a:lnTo>
                    <a:pt x="0" y="49756"/>
                  </a:lnTo>
                  <a:cubicBezTo>
                    <a:pt x="0" y="36560"/>
                    <a:pt x="5242" y="23904"/>
                    <a:pt x="14573" y="14573"/>
                  </a:cubicBezTo>
                  <a:cubicBezTo>
                    <a:pt x="23904" y="5242"/>
                    <a:pt x="36560" y="0"/>
                    <a:pt x="49756" y="0"/>
                  </a:cubicBezTo>
                  <a:close/>
                </a:path>
              </a:pathLst>
            </a:custGeom>
            <a:solidFill>
              <a:srgbClr val="1F367F"/>
            </a:solidFill>
          </p:spPr>
        </p:sp>
        <p:sp>
          <p:nvSpPr>
            <p:cNvPr id="19" name="TextBox 19"/>
            <p:cNvSpPr txBox="1"/>
            <p:nvPr/>
          </p:nvSpPr>
          <p:spPr>
            <a:xfrm>
              <a:off x="0" y="-57150"/>
              <a:ext cx="2159930" cy="246995"/>
            </a:xfrm>
            <a:prstGeom prst="rect">
              <a:avLst/>
            </a:prstGeom>
          </p:spPr>
          <p:txBody>
            <a:bodyPr lIns="50800" tIns="50800" rIns="50800" bIns="50800" rtlCol="0" anchor="ctr"/>
            <a:lstStyle/>
            <a:p>
              <a:pPr algn="ctr">
                <a:lnSpc>
                  <a:spcPts val="3210"/>
                </a:lnSpc>
              </a:pPr>
            </a:p>
          </p:txBody>
        </p:sp>
      </p:grpSp>
      <p:sp>
        <p:nvSpPr>
          <p:cNvPr id="20" name="Freeform 20"/>
          <p:cNvSpPr/>
          <p:nvPr/>
        </p:nvSpPr>
        <p:spPr>
          <a:xfrm>
            <a:off x="1568353" y="6974731"/>
            <a:ext cx="382735" cy="407707"/>
          </a:xfrm>
          <a:custGeom>
            <a:avLst/>
            <a:gdLst/>
            <a:ahLst/>
            <a:cxnLst/>
            <a:rect l="l" t="t" r="r" b="b"/>
            <a:pathLst>
              <a:path w="382735" h="407707">
                <a:moveTo>
                  <a:pt x="0" y="0"/>
                </a:moveTo>
                <a:lnTo>
                  <a:pt x="382734" y="0"/>
                </a:lnTo>
                <a:lnTo>
                  <a:pt x="382734" y="407707"/>
                </a:lnTo>
                <a:lnTo>
                  <a:pt x="0" y="40770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21" name="Group 21"/>
          <p:cNvGrpSpPr/>
          <p:nvPr/>
        </p:nvGrpSpPr>
        <p:grpSpPr>
          <a:xfrm rot="0">
            <a:off x="11728902" y="0"/>
            <a:ext cx="5429443" cy="7821222"/>
            <a:chOff x="0" y="0"/>
            <a:chExt cx="660400" cy="951319"/>
          </a:xfrm>
        </p:grpSpPr>
        <p:sp>
          <p:nvSpPr>
            <p:cNvPr id="22" name="Freeform 22"/>
            <p:cNvSpPr/>
            <p:nvPr/>
          </p:nvSpPr>
          <p:spPr>
            <a:xfrm>
              <a:off x="0" y="0"/>
              <a:ext cx="660400" cy="951319"/>
            </a:xfrm>
            <a:custGeom>
              <a:avLst/>
              <a:gdLst/>
              <a:ahLst/>
              <a:cxnLst/>
              <a:rect l="l" t="t" r="r" b="b"/>
              <a:pathLst>
                <a:path w="660400" h="951319">
                  <a:moveTo>
                    <a:pt x="220252" y="932250"/>
                  </a:moveTo>
                  <a:cubicBezTo>
                    <a:pt x="254109" y="943764"/>
                    <a:pt x="292600" y="951319"/>
                    <a:pt x="330378" y="951319"/>
                  </a:cubicBezTo>
                  <a:cubicBezTo>
                    <a:pt x="368157" y="951319"/>
                    <a:pt x="404509" y="944842"/>
                    <a:pt x="438009" y="933329"/>
                  </a:cubicBezTo>
                  <a:cubicBezTo>
                    <a:pt x="438723" y="932969"/>
                    <a:pt x="439435" y="932969"/>
                    <a:pt x="440148" y="932610"/>
                  </a:cubicBezTo>
                  <a:cubicBezTo>
                    <a:pt x="565955" y="886555"/>
                    <a:pt x="658618" y="764941"/>
                    <a:pt x="660400" y="619741"/>
                  </a:cubicBezTo>
                  <a:lnTo>
                    <a:pt x="660400" y="0"/>
                  </a:lnTo>
                  <a:lnTo>
                    <a:pt x="0" y="0"/>
                  </a:lnTo>
                  <a:lnTo>
                    <a:pt x="0" y="619281"/>
                  </a:lnTo>
                  <a:cubicBezTo>
                    <a:pt x="1782" y="765659"/>
                    <a:pt x="93019" y="887275"/>
                    <a:pt x="220252" y="932250"/>
                  </a:cubicBezTo>
                  <a:close/>
                </a:path>
              </a:pathLst>
            </a:custGeom>
            <a:solidFill>
              <a:srgbClr val="1F367F"/>
            </a:solidFill>
          </p:spPr>
        </p:sp>
        <p:sp>
          <p:nvSpPr>
            <p:cNvPr id="23" name="TextBox 23"/>
            <p:cNvSpPr txBox="1"/>
            <p:nvPr/>
          </p:nvSpPr>
          <p:spPr>
            <a:xfrm>
              <a:off x="0" y="-57150"/>
              <a:ext cx="660400" cy="881469"/>
            </a:xfrm>
            <a:prstGeom prst="rect">
              <a:avLst/>
            </a:prstGeom>
          </p:spPr>
          <p:txBody>
            <a:bodyPr lIns="50800" tIns="50800" rIns="50800" bIns="50800" rtlCol="0" anchor="ctr"/>
            <a:lstStyle/>
            <a:p>
              <a:pPr algn="ctr">
                <a:lnSpc>
                  <a:spcPts val="3105"/>
                </a:lnSpc>
              </a:pPr>
            </a:p>
          </p:txBody>
        </p:sp>
      </p:grpSp>
      <p:grpSp>
        <p:nvGrpSpPr>
          <p:cNvPr id="24" name="Group 24"/>
          <p:cNvGrpSpPr/>
          <p:nvPr/>
        </p:nvGrpSpPr>
        <p:grpSpPr>
          <a:xfrm rot="0">
            <a:off x="11987851" y="2639423"/>
            <a:ext cx="4911544" cy="4911544"/>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solidFill>
          </p:spPr>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27" name="Group 27"/>
          <p:cNvGrpSpPr/>
          <p:nvPr/>
        </p:nvGrpSpPr>
        <p:grpSpPr>
          <a:xfrm rot="0">
            <a:off x="12141735" y="2795567"/>
            <a:ext cx="4603777" cy="4599257"/>
            <a:chOff x="0" y="0"/>
            <a:chExt cx="5839098" cy="5833364"/>
          </a:xfrm>
        </p:grpSpPr>
        <p:sp>
          <p:nvSpPr>
            <p:cNvPr id="28" name="Freeform 28"/>
            <p:cNvSpPr/>
            <p:nvPr/>
          </p:nvSpPr>
          <p:spPr>
            <a:xfrm>
              <a:off x="0" y="0"/>
              <a:ext cx="5839079" cy="5833364"/>
            </a:xfrm>
            <a:custGeom>
              <a:avLst/>
              <a:gdLst/>
              <a:ahLst/>
              <a:cxnLst/>
              <a:rect l="l" t="t" r="r" b="b"/>
              <a:pathLst>
                <a:path w="5839079" h="5833364">
                  <a:moveTo>
                    <a:pt x="0" y="2916682"/>
                  </a:moveTo>
                  <a:cubicBezTo>
                    <a:pt x="0" y="1305814"/>
                    <a:pt x="1307084" y="0"/>
                    <a:pt x="2919603" y="0"/>
                  </a:cubicBezTo>
                  <a:cubicBezTo>
                    <a:pt x="4532122" y="0"/>
                    <a:pt x="5839079" y="1305814"/>
                    <a:pt x="5839079" y="2916682"/>
                  </a:cubicBezTo>
                  <a:cubicBezTo>
                    <a:pt x="5839079" y="4527550"/>
                    <a:pt x="4531995" y="5833364"/>
                    <a:pt x="2919603" y="5833364"/>
                  </a:cubicBezTo>
                  <a:cubicBezTo>
                    <a:pt x="1307211" y="5833364"/>
                    <a:pt x="0" y="4527550"/>
                    <a:pt x="0" y="2916682"/>
                  </a:cubicBezTo>
                  <a:close/>
                </a:path>
              </a:pathLst>
            </a:custGeom>
            <a:blipFill>
              <a:blip r:embed="rId3"/>
              <a:stretch>
                <a:fillRect l="-313" r="-5160"/>
              </a:stretch>
            </a:blipFill>
          </p:spPr>
        </p:sp>
      </p:grpSp>
      <p:sp>
        <p:nvSpPr>
          <p:cNvPr id="29" name="TextBox 29"/>
          <p:cNvSpPr txBox="1"/>
          <p:nvPr/>
        </p:nvSpPr>
        <p:spPr>
          <a:xfrm>
            <a:off x="1208525" y="3865621"/>
            <a:ext cx="9179943" cy="1678724"/>
          </a:xfrm>
          <a:prstGeom prst="rect">
            <a:avLst/>
          </a:prstGeom>
        </p:spPr>
        <p:txBody>
          <a:bodyPr lIns="0" tIns="0" rIns="0" bIns="0" rtlCol="0" anchor="t">
            <a:spAutoFit/>
          </a:bodyPr>
          <a:lstStyle/>
          <a:p>
            <a:pPr algn="l">
              <a:lnSpc>
                <a:spcPts val="13410"/>
              </a:lnSpc>
            </a:pPr>
            <a:r>
              <a:rPr lang="en-US" sz="10315"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感谢您的观看！</a:t>
            </a:r>
            <a:endParaRPr lang="en-US" sz="10315"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p:txBody>
      </p:sp>
      <p:sp>
        <p:nvSpPr>
          <p:cNvPr id="30" name="TextBox 30"/>
          <p:cNvSpPr txBox="1"/>
          <p:nvPr/>
        </p:nvSpPr>
        <p:spPr>
          <a:xfrm>
            <a:off x="1208525" y="2130889"/>
            <a:ext cx="9179943" cy="958271"/>
          </a:xfrm>
          <a:prstGeom prst="rect">
            <a:avLst/>
          </a:prstGeom>
        </p:spPr>
        <p:txBody>
          <a:bodyPr lIns="0" tIns="0" rIns="0" bIns="0" rtlCol="0" anchor="t">
            <a:spAutoFit/>
          </a:bodyPr>
          <a:lstStyle/>
          <a:p>
            <a:pPr algn="l">
              <a:lnSpc>
                <a:spcPts val="7815"/>
              </a:lnSpc>
            </a:pPr>
            <a:r>
              <a:rPr lang="en-US" sz="5175" b="1">
                <a:solidFill>
                  <a:srgbClr val="1F367F"/>
                </a:solidFill>
                <a:latin typeface="Akzidenz-Grotesk Medium" panose="02000603030000020004"/>
                <a:ea typeface="Akzidenz-Grotesk Medium" panose="02000603030000020004"/>
                <a:cs typeface="Akzidenz-Grotesk Medium" panose="02000603030000020004"/>
                <a:sym typeface="Akzidenz-Grotesk Medium" panose="02000603030000020004"/>
              </a:rPr>
              <a:t>THANK YOU</a:t>
            </a:r>
            <a:endParaRPr lang="en-US" sz="5175" b="1">
              <a:solidFill>
                <a:srgbClr val="1F367F"/>
              </a:solidFill>
              <a:latin typeface="Akzidenz-Grotesk Medium" panose="02000603030000020004"/>
              <a:ea typeface="Akzidenz-Grotesk Medium" panose="02000603030000020004"/>
              <a:cs typeface="Akzidenz-Grotesk Medium" panose="02000603030000020004"/>
              <a:sym typeface="Akzidenz-Grotesk Medium" panose="02000603030000020004"/>
            </a:endParaRPr>
          </a:p>
        </p:txBody>
      </p:sp>
      <p:sp>
        <p:nvSpPr>
          <p:cNvPr id="31" name="TextBox 31"/>
          <p:cNvSpPr txBox="1"/>
          <p:nvPr/>
        </p:nvSpPr>
        <p:spPr>
          <a:xfrm>
            <a:off x="2054167" y="6917581"/>
            <a:ext cx="6452925" cy="416560"/>
          </a:xfrm>
          <a:prstGeom prst="rect">
            <a:avLst/>
          </a:prstGeom>
        </p:spPr>
        <p:txBody>
          <a:bodyPr lIns="0" tIns="0" rIns="0" bIns="0" rtlCol="0" anchor="t">
            <a:spAutoFit/>
          </a:bodyPr>
          <a:lstStyle/>
          <a:p>
            <a:pPr algn="l">
              <a:lnSpc>
                <a:spcPts val="3250"/>
              </a:lnSpc>
            </a:pPr>
            <a:r>
              <a:rPr lang="en-US" sz="23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指导老师： 学生：王德毅、黄杰、何蕾</a:t>
            </a:r>
            <a:endParaRPr lang="en-US" sz="232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2"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414975" y="3979921"/>
            <a:ext cx="2167987" cy="6438704"/>
            <a:chOff x="0" y="0"/>
            <a:chExt cx="660400" cy="1961322"/>
          </a:xfrm>
        </p:grpSpPr>
        <p:sp>
          <p:nvSpPr>
            <p:cNvPr id="3" name="Freeform 3"/>
            <p:cNvSpPr/>
            <p:nvPr/>
          </p:nvSpPr>
          <p:spPr>
            <a:xfrm>
              <a:off x="0" y="0"/>
              <a:ext cx="660400" cy="1961322"/>
            </a:xfrm>
            <a:custGeom>
              <a:avLst/>
              <a:gdLst/>
              <a:ahLst/>
              <a:cxnLst/>
              <a:rect l="l" t="t" r="r" b="b"/>
              <a:pathLst>
                <a:path w="660400" h="1961322">
                  <a:moveTo>
                    <a:pt x="220252" y="1942253"/>
                  </a:moveTo>
                  <a:cubicBezTo>
                    <a:pt x="254109" y="1953767"/>
                    <a:pt x="292600" y="1961322"/>
                    <a:pt x="330378" y="1961322"/>
                  </a:cubicBezTo>
                  <a:cubicBezTo>
                    <a:pt x="368157" y="1961322"/>
                    <a:pt x="404509" y="1954845"/>
                    <a:pt x="438009" y="1943331"/>
                  </a:cubicBezTo>
                  <a:cubicBezTo>
                    <a:pt x="438723" y="1942972"/>
                    <a:pt x="439435" y="1942972"/>
                    <a:pt x="440148" y="1942612"/>
                  </a:cubicBezTo>
                  <a:cubicBezTo>
                    <a:pt x="565955" y="1896557"/>
                    <a:pt x="658618" y="1774943"/>
                    <a:pt x="660400" y="1607308"/>
                  </a:cubicBezTo>
                  <a:lnTo>
                    <a:pt x="660400" y="0"/>
                  </a:lnTo>
                  <a:lnTo>
                    <a:pt x="0" y="0"/>
                  </a:lnTo>
                  <a:lnTo>
                    <a:pt x="0" y="1606115"/>
                  </a:lnTo>
                  <a:cubicBezTo>
                    <a:pt x="1782" y="1775662"/>
                    <a:pt x="93019" y="1897277"/>
                    <a:pt x="220252" y="1942253"/>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1891472"/>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338464" y="4441580"/>
            <a:ext cx="2676928" cy="8555830"/>
            <a:chOff x="0" y="0"/>
            <a:chExt cx="660400" cy="2110729"/>
          </a:xfrm>
        </p:grpSpPr>
        <p:sp>
          <p:nvSpPr>
            <p:cNvPr id="6" name="Freeform 6"/>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100000"/>
                  </a:srgbClr>
                </a:gs>
              </a:gsLst>
              <a:lin ang="5400000"/>
            </a:gradFill>
            <a:ln cap="sq">
              <a:noFill/>
              <a:prstDash val="solid"/>
              <a:miter/>
            </a:ln>
          </p:spPr>
        </p:sp>
        <p:sp>
          <p:nvSpPr>
            <p:cNvPr id="7" name="TextBox 7"/>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7144763" y="-1660946"/>
            <a:ext cx="2263137" cy="6923631"/>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100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10800000">
            <a:off x="1880398" y="7560663"/>
            <a:ext cx="1307817" cy="2857962"/>
            <a:chOff x="0" y="0"/>
            <a:chExt cx="660400" cy="1443167"/>
          </a:xfrm>
        </p:grpSpPr>
        <p:sp>
          <p:nvSpPr>
            <p:cNvPr id="12" name="Freeform 12"/>
            <p:cNvSpPr/>
            <p:nvPr/>
          </p:nvSpPr>
          <p:spPr>
            <a:xfrm>
              <a:off x="0" y="0"/>
              <a:ext cx="660400" cy="1443167"/>
            </a:xfrm>
            <a:custGeom>
              <a:avLst/>
              <a:gdLst/>
              <a:ahLst/>
              <a:cxnLst/>
              <a:rect l="l" t="t" r="r" b="b"/>
              <a:pathLst>
                <a:path w="660400" h="1443167">
                  <a:moveTo>
                    <a:pt x="220252" y="1424098"/>
                  </a:moveTo>
                  <a:cubicBezTo>
                    <a:pt x="254109" y="1435612"/>
                    <a:pt x="292600" y="1443167"/>
                    <a:pt x="330378" y="1443167"/>
                  </a:cubicBezTo>
                  <a:cubicBezTo>
                    <a:pt x="368157" y="1443167"/>
                    <a:pt x="404509" y="1436690"/>
                    <a:pt x="438009" y="1425176"/>
                  </a:cubicBezTo>
                  <a:cubicBezTo>
                    <a:pt x="438723" y="1424817"/>
                    <a:pt x="439435" y="1424817"/>
                    <a:pt x="440148" y="1424457"/>
                  </a:cubicBezTo>
                  <a:cubicBezTo>
                    <a:pt x="565955" y="1378402"/>
                    <a:pt x="658618" y="1256788"/>
                    <a:pt x="660400" y="1100663"/>
                  </a:cubicBezTo>
                  <a:lnTo>
                    <a:pt x="660400" y="0"/>
                  </a:lnTo>
                  <a:lnTo>
                    <a:pt x="0" y="0"/>
                  </a:lnTo>
                  <a:lnTo>
                    <a:pt x="0" y="1099846"/>
                  </a:lnTo>
                  <a:cubicBezTo>
                    <a:pt x="1782" y="1257507"/>
                    <a:pt x="93019" y="1379122"/>
                    <a:pt x="220252" y="1424098"/>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3" name="TextBox 13"/>
            <p:cNvSpPr txBox="1"/>
            <p:nvPr/>
          </p:nvSpPr>
          <p:spPr>
            <a:xfrm>
              <a:off x="0" y="-57150"/>
              <a:ext cx="660400" cy="1373317"/>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0">
            <a:off x="3559140" y="-134088"/>
            <a:ext cx="1714327" cy="3237918"/>
            <a:chOff x="0" y="0"/>
            <a:chExt cx="660400" cy="1247324"/>
          </a:xfrm>
        </p:grpSpPr>
        <p:sp>
          <p:nvSpPr>
            <p:cNvPr id="15" name="Freeform 15"/>
            <p:cNvSpPr/>
            <p:nvPr/>
          </p:nvSpPr>
          <p:spPr>
            <a:xfrm>
              <a:off x="0" y="0"/>
              <a:ext cx="660400" cy="1247324"/>
            </a:xfrm>
            <a:custGeom>
              <a:avLst/>
              <a:gdLst/>
              <a:ahLst/>
              <a:cxnLst/>
              <a:rect l="l" t="t" r="r" b="b"/>
              <a:pathLst>
                <a:path w="660400" h="1247324">
                  <a:moveTo>
                    <a:pt x="220252" y="1228255"/>
                  </a:moveTo>
                  <a:cubicBezTo>
                    <a:pt x="254109" y="1239769"/>
                    <a:pt x="292600" y="1247324"/>
                    <a:pt x="330378" y="1247324"/>
                  </a:cubicBezTo>
                  <a:cubicBezTo>
                    <a:pt x="368157" y="1247324"/>
                    <a:pt x="404509" y="1240847"/>
                    <a:pt x="438009" y="1229333"/>
                  </a:cubicBezTo>
                  <a:cubicBezTo>
                    <a:pt x="438723" y="1228974"/>
                    <a:pt x="439435" y="1228974"/>
                    <a:pt x="440148" y="1228614"/>
                  </a:cubicBezTo>
                  <a:cubicBezTo>
                    <a:pt x="565955" y="1182559"/>
                    <a:pt x="658618" y="1060945"/>
                    <a:pt x="660400" y="909170"/>
                  </a:cubicBezTo>
                  <a:lnTo>
                    <a:pt x="660400" y="0"/>
                  </a:lnTo>
                  <a:lnTo>
                    <a:pt x="0" y="0"/>
                  </a:lnTo>
                  <a:lnTo>
                    <a:pt x="0" y="908495"/>
                  </a:lnTo>
                  <a:cubicBezTo>
                    <a:pt x="1782" y="1061664"/>
                    <a:pt x="93019" y="1183279"/>
                    <a:pt x="220252" y="1228255"/>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6" name="TextBox 16"/>
            <p:cNvSpPr txBox="1"/>
            <p:nvPr/>
          </p:nvSpPr>
          <p:spPr>
            <a:xfrm>
              <a:off x="0" y="-57150"/>
              <a:ext cx="660400" cy="1177474"/>
            </a:xfrm>
            <a:prstGeom prst="rect">
              <a:avLst/>
            </a:prstGeom>
          </p:spPr>
          <p:txBody>
            <a:bodyPr lIns="50800" tIns="50800" rIns="50800" bIns="50800" rtlCol="0" anchor="ctr"/>
            <a:lstStyle/>
            <a:p>
              <a:pPr marL="0" lvl="0" indent="0" algn="ctr">
                <a:lnSpc>
                  <a:spcPts val="3105"/>
                </a:lnSpc>
                <a:spcBef>
                  <a:spcPct val="0"/>
                </a:spcBef>
              </a:pPr>
            </a:p>
          </p:txBody>
        </p:sp>
      </p:grpSp>
      <p:sp>
        <p:nvSpPr>
          <p:cNvPr id="17" name="TextBox 17"/>
          <p:cNvSpPr txBox="1"/>
          <p:nvPr/>
        </p:nvSpPr>
        <p:spPr>
          <a:xfrm>
            <a:off x="4194239" y="4627829"/>
            <a:ext cx="4168236" cy="691940"/>
          </a:xfrm>
          <a:prstGeom prst="rect">
            <a:avLst/>
          </a:prstGeom>
        </p:spPr>
        <p:txBody>
          <a:bodyPr lIns="0" tIns="0" rIns="0" bIns="0" rtlCol="0" anchor="t">
            <a:spAutoFit/>
          </a:bodyPr>
          <a:lstStyle/>
          <a:p>
            <a:pPr algn="l">
              <a:lnSpc>
                <a:spcPts val="5480"/>
              </a:lnSpc>
            </a:pPr>
            <a:r>
              <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发展现状</a:t>
            </a:r>
            <a:endPar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18" name="TextBox 18"/>
          <p:cNvSpPr txBox="1"/>
          <p:nvPr/>
        </p:nvSpPr>
        <p:spPr>
          <a:xfrm>
            <a:off x="4194239" y="5437860"/>
            <a:ext cx="4443307" cy="296546"/>
          </a:xfrm>
          <a:prstGeom prst="rect">
            <a:avLst/>
          </a:prstGeom>
        </p:spPr>
        <p:txBody>
          <a:bodyPr lIns="0" tIns="0" rIns="0" bIns="0" rtlCol="0" anchor="t">
            <a:spAutoFit/>
          </a:bodyPr>
          <a:lstStyle/>
          <a:p>
            <a:pPr marL="0" lvl="0" indent="0" algn="l">
              <a:lnSpc>
                <a:spcPts val="2365"/>
              </a:lnSpc>
              <a:spcBef>
                <a:spcPct val="0"/>
              </a:spcBef>
            </a:pPr>
            <a:r>
              <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rPr>
              <a:t>Development Status</a:t>
            </a:r>
            <a:endPar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19" name="TextBox 19"/>
          <p:cNvSpPr txBox="1"/>
          <p:nvPr/>
        </p:nvSpPr>
        <p:spPr>
          <a:xfrm>
            <a:off x="3042659" y="4637354"/>
            <a:ext cx="1032962" cy="959192"/>
          </a:xfrm>
          <a:prstGeom prst="rect">
            <a:avLst/>
          </a:prstGeom>
        </p:spPr>
        <p:txBody>
          <a:bodyPr lIns="0" tIns="0" rIns="0" bIns="0" rtlCol="0" anchor="t">
            <a:spAutoFit/>
          </a:bodyPr>
          <a:lstStyle/>
          <a:p>
            <a:pPr algn="l">
              <a:lnSpc>
                <a:spcPts val="7595"/>
              </a:lnSpc>
            </a:pPr>
            <a:r>
              <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rPr>
              <a:t>01</a:t>
            </a:r>
            <a:endPar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20" name="TextBox 20"/>
          <p:cNvSpPr txBox="1"/>
          <p:nvPr/>
        </p:nvSpPr>
        <p:spPr>
          <a:xfrm>
            <a:off x="11054395" y="4627829"/>
            <a:ext cx="4360579" cy="691940"/>
          </a:xfrm>
          <a:prstGeom prst="rect">
            <a:avLst/>
          </a:prstGeom>
        </p:spPr>
        <p:txBody>
          <a:bodyPr lIns="0" tIns="0" rIns="0" bIns="0" rtlCol="0" anchor="t">
            <a:spAutoFit/>
          </a:bodyPr>
          <a:lstStyle/>
          <a:p>
            <a:pPr algn="l">
              <a:lnSpc>
                <a:spcPts val="5480"/>
              </a:lnSpc>
            </a:pPr>
            <a:r>
              <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项目介绍</a:t>
            </a:r>
            <a:endPar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1" name="TextBox 21"/>
          <p:cNvSpPr txBox="1"/>
          <p:nvPr/>
        </p:nvSpPr>
        <p:spPr>
          <a:xfrm>
            <a:off x="11054395" y="5437860"/>
            <a:ext cx="4168236" cy="296546"/>
          </a:xfrm>
          <a:prstGeom prst="rect">
            <a:avLst/>
          </a:prstGeom>
        </p:spPr>
        <p:txBody>
          <a:bodyPr lIns="0" tIns="0" rIns="0" bIns="0" rtlCol="0" anchor="t">
            <a:spAutoFit/>
          </a:bodyPr>
          <a:lstStyle/>
          <a:p>
            <a:pPr marL="0" lvl="0" indent="0" algn="l">
              <a:lnSpc>
                <a:spcPts val="2365"/>
              </a:lnSpc>
              <a:spcBef>
                <a:spcPct val="0"/>
              </a:spcBef>
            </a:pPr>
            <a:r>
              <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rPr>
              <a:t>Project Introduction</a:t>
            </a:r>
            <a:endPar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22" name="TextBox 22"/>
          <p:cNvSpPr txBox="1"/>
          <p:nvPr/>
        </p:nvSpPr>
        <p:spPr>
          <a:xfrm>
            <a:off x="9902815" y="4637354"/>
            <a:ext cx="1032962" cy="959192"/>
          </a:xfrm>
          <a:prstGeom prst="rect">
            <a:avLst/>
          </a:prstGeom>
        </p:spPr>
        <p:txBody>
          <a:bodyPr lIns="0" tIns="0" rIns="0" bIns="0" rtlCol="0" anchor="t">
            <a:spAutoFit/>
          </a:bodyPr>
          <a:lstStyle/>
          <a:p>
            <a:pPr algn="l">
              <a:lnSpc>
                <a:spcPts val="7595"/>
              </a:lnSpc>
            </a:pPr>
            <a:r>
              <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rPr>
              <a:t>02</a:t>
            </a:r>
            <a:endPar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23" name="TextBox 23"/>
          <p:cNvSpPr txBox="1"/>
          <p:nvPr/>
        </p:nvSpPr>
        <p:spPr>
          <a:xfrm>
            <a:off x="4194239" y="6845825"/>
            <a:ext cx="4168236" cy="691940"/>
          </a:xfrm>
          <a:prstGeom prst="rect">
            <a:avLst/>
          </a:prstGeom>
        </p:spPr>
        <p:txBody>
          <a:bodyPr lIns="0" tIns="0" rIns="0" bIns="0" rtlCol="0" anchor="t">
            <a:spAutoFit/>
          </a:bodyPr>
          <a:lstStyle/>
          <a:p>
            <a:pPr algn="l">
              <a:lnSpc>
                <a:spcPts val="5480"/>
              </a:lnSpc>
            </a:pPr>
            <a:r>
              <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核心技术</a:t>
            </a:r>
            <a:endPar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4" name="TextBox 24"/>
          <p:cNvSpPr txBox="1"/>
          <p:nvPr/>
        </p:nvSpPr>
        <p:spPr>
          <a:xfrm>
            <a:off x="4194239" y="7659811"/>
            <a:ext cx="4443307" cy="296546"/>
          </a:xfrm>
          <a:prstGeom prst="rect">
            <a:avLst/>
          </a:prstGeom>
        </p:spPr>
        <p:txBody>
          <a:bodyPr lIns="0" tIns="0" rIns="0" bIns="0" rtlCol="0" anchor="t">
            <a:spAutoFit/>
          </a:bodyPr>
          <a:lstStyle/>
          <a:p>
            <a:pPr marL="0" lvl="0" indent="0" algn="l">
              <a:lnSpc>
                <a:spcPts val="2365"/>
              </a:lnSpc>
              <a:spcBef>
                <a:spcPct val="0"/>
              </a:spcBef>
            </a:pPr>
            <a:r>
              <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rPr>
              <a:t>Core Technologies</a:t>
            </a:r>
            <a:endPar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25" name="TextBox 25"/>
          <p:cNvSpPr txBox="1"/>
          <p:nvPr/>
        </p:nvSpPr>
        <p:spPr>
          <a:xfrm>
            <a:off x="3042659" y="6855350"/>
            <a:ext cx="1032962" cy="959192"/>
          </a:xfrm>
          <a:prstGeom prst="rect">
            <a:avLst/>
          </a:prstGeom>
        </p:spPr>
        <p:txBody>
          <a:bodyPr lIns="0" tIns="0" rIns="0" bIns="0" rtlCol="0" anchor="t">
            <a:spAutoFit/>
          </a:bodyPr>
          <a:lstStyle/>
          <a:p>
            <a:pPr marL="0" lvl="0" indent="0" algn="l">
              <a:lnSpc>
                <a:spcPts val="7595"/>
              </a:lnSpc>
              <a:spcBef>
                <a:spcPct val="0"/>
              </a:spcBef>
            </a:pPr>
            <a:r>
              <a:rPr lang="en-US" sz="6330" b="1" u="none" strike="noStrike">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6330" b="1" u="none" strike="noStrike">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26" name="TextBox 26"/>
          <p:cNvSpPr txBox="1"/>
          <p:nvPr/>
        </p:nvSpPr>
        <p:spPr>
          <a:xfrm>
            <a:off x="11054395" y="6849781"/>
            <a:ext cx="4168236" cy="691940"/>
          </a:xfrm>
          <a:prstGeom prst="rect">
            <a:avLst/>
          </a:prstGeom>
        </p:spPr>
        <p:txBody>
          <a:bodyPr lIns="0" tIns="0" rIns="0" bIns="0" rtlCol="0" anchor="t">
            <a:spAutoFit/>
          </a:bodyPr>
          <a:lstStyle/>
          <a:p>
            <a:pPr algn="l">
              <a:lnSpc>
                <a:spcPts val="5480"/>
              </a:lnSpc>
            </a:pPr>
            <a:r>
              <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商业价值</a:t>
            </a:r>
            <a:endParaRPr lang="en-US" sz="4565"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7" name="TextBox 27"/>
          <p:cNvSpPr txBox="1"/>
          <p:nvPr/>
        </p:nvSpPr>
        <p:spPr>
          <a:xfrm>
            <a:off x="11054395" y="7659811"/>
            <a:ext cx="4190946" cy="296546"/>
          </a:xfrm>
          <a:prstGeom prst="rect">
            <a:avLst/>
          </a:prstGeom>
        </p:spPr>
        <p:txBody>
          <a:bodyPr lIns="0" tIns="0" rIns="0" bIns="0" rtlCol="0" anchor="t">
            <a:spAutoFit/>
          </a:bodyPr>
          <a:lstStyle/>
          <a:p>
            <a:pPr marL="0" lvl="0" indent="0" algn="l">
              <a:lnSpc>
                <a:spcPts val="2365"/>
              </a:lnSpc>
              <a:spcBef>
                <a:spcPct val="0"/>
              </a:spcBef>
            </a:pPr>
            <a:r>
              <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rPr>
              <a:t>Commercial Value</a:t>
            </a:r>
            <a:endParaRPr lang="en-US" sz="1970">
              <a:solidFill>
                <a:srgbClr val="1E1E1E"/>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28" name="TextBox 28"/>
          <p:cNvSpPr txBox="1"/>
          <p:nvPr/>
        </p:nvSpPr>
        <p:spPr>
          <a:xfrm>
            <a:off x="9902815" y="6855350"/>
            <a:ext cx="1032962" cy="959192"/>
          </a:xfrm>
          <a:prstGeom prst="rect">
            <a:avLst/>
          </a:prstGeom>
        </p:spPr>
        <p:txBody>
          <a:bodyPr lIns="0" tIns="0" rIns="0" bIns="0" rtlCol="0" anchor="t">
            <a:spAutoFit/>
          </a:bodyPr>
          <a:lstStyle/>
          <a:p>
            <a:pPr algn="l">
              <a:lnSpc>
                <a:spcPts val="7595"/>
              </a:lnSpc>
            </a:pPr>
            <a:r>
              <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rPr>
              <a:t>04</a:t>
            </a:r>
            <a:endParaRPr lang="en-US" sz="6330" b="1">
              <a:solidFill>
                <a:srgbClr val="1F367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29" name="TextBox 29"/>
          <p:cNvSpPr txBox="1"/>
          <p:nvPr/>
        </p:nvSpPr>
        <p:spPr>
          <a:xfrm>
            <a:off x="6741364" y="1346332"/>
            <a:ext cx="4805272" cy="1809750"/>
          </a:xfrm>
          <a:prstGeom prst="rect">
            <a:avLst/>
          </a:prstGeom>
        </p:spPr>
        <p:txBody>
          <a:bodyPr lIns="0" tIns="0" rIns="0" bIns="0" rtlCol="0" anchor="t">
            <a:spAutoFit/>
          </a:bodyPr>
          <a:lstStyle/>
          <a:p>
            <a:pPr algn="ctr">
              <a:lnSpc>
                <a:spcPts val="14315"/>
              </a:lnSpc>
            </a:pPr>
            <a:r>
              <a:rPr lang="en-US" sz="11930" b="1">
                <a:solidFill>
                  <a:srgbClr val="1F367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目录</a:t>
            </a:r>
            <a:endParaRPr lang="en-US" sz="11930" b="1">
              <a:solidFill>
                <a:srgbClr val="1F367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31" name="Freeform 22"/>
          <p:cNvSpPr/>
          <p:nvPr/>
        </p:nvSpPr>
        <p:spPr>
          <a:xfrm>
            <a:off x="15087861" y="343746"/>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1"/>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0" y="1756932"/>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0754642" y="1346332"/>
            <a:ext cx="2167987" cy="8966430"/>
            <a:chOff x="0" y="0"/>
            <a:chExt cx="660400" cy="2731304"/>
          </a:xfrm>
        </p:grpSpPr>
        <p:sp>
          <p:nvSpPr>
            <p:cNvPr id="6" name="Freeform 6"/>
            <p:cNvSpPr/>
            <p:nvPr/>
          </p:nvSpPr>
          <p:spPr>
            <a:xfrm>
              <a:off x="0" y="0"/>
              <a:ext cx="660400" cy="2731304"/>
            </a:xfrm>
            <a:custGeom>
              <a:avLst/>
              <a:gdLst/>
              <a:ahLst/>
              <a:cxnLst/>
              <a:rect l="l" t="t" r="r" b="b"/>
              <a:pathLst>
                <a:path w="660400" h="2731304">
                  <a:moveTo>
                    <a:pt x="220252" y="2712235"/>
                  </a:moveTo>
                  <a:cubicBezTo>
                    <a:pt x="254109" y="2723748"/>
                    <a:pt x="292600" y="2731304"/>
                    <a:pt x="330378" y="2731304"/>
                  </a:cubicBezTo>
                  <a:cubicBezTo>
                    <a:pt x="368157" y="2731304"/>
                    <a:pt x="404509" y="2724827"/>
                    <a:pt x="438009" y="2713313"/>
                  </a:cubicBezTo>
                  <a:cubicBezTo>
                    <a:pt x="438723" y="2712953"/>
                    <a:pt x="439435" y="2712953"/>
                    <a:pt x="440148" y="2712594"/>
                  </a:cubicBezTo>
                  <a:cubicBezTo>
                    <a:pt x="565955" y="2666539"/>
                    <a:pt x="658618" y="2544925"/>
                    <a:pt x="660400" y="2360186"/>
                  </a:cubicBezTo>
                  <a:lnTo>
                    <a:pt x="660400" y="0"/>
                  </a:lnTo>
                  <a:lnTo>
                    <a:pt x="0" y="0"/>
                  </a:lnTo>
                  <a:lnTo>
                    <a:pt x="0" y="2358435"/>
                  </a:lnTo>
                  <a:cubicBezTo>
                    <a:pt x="1782" y="2545644"/>
                    <a:pt x="93019" y="2667259"/>
                    <a:pt x="220252" y="2712235"/>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661454"/>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19756" y="30447"/>
            <a:ext cx="3096819" cy="9474118"/>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0">
            <a:off x="11277295" y="170074"/>
            <a:ext cx="5236327" cy="7703303"/>
            <a:chOff x="0" y="0"/>
            <a:chExt cx="660400" cy="971532"/>
          </a:xfrm>
        </p:grpSpPr>
        <p:sp>
          <p:nvSpPr>
            <p:cNvPr id="12" name="Freeform 12"/>
            <p:cNvSpPr/>
            <p:nvPr/>
          </p:nvSpPr>
          <p:spPr>
            <a:xfrm>
              <a:off x="0" y="0"/>
              <a:ext cx="660400" cy="971532"/>
            </a:xfrm>
            <a:custGeom>
              <a:avLst/>
              <a:gdLst/>
              <a:ahLst/>
              <a:cxnLst/>
              <a:rect l="l" t="t" r="r" b="b"/>
              <a:pathLst>
                <a:path w="660400" h="971532">
                  <a:moveTo>
                    <a:pt x="220252" y="952463"/>
                  </a:moveTo>
                  <a:cubicBezTo>
                    <a:pt x="254109" y="963977"/>
                    <a:pt x="292600" y="971532"/>
                    <a:pt x="330378" y="971532"/>
                  </a:cubicBezTo>
                  <a:cubicBezTo>
                    <a:pt x="368157" y="971532"/>
                    <a:pt x="404509" y="965056"/>
                    <a:pt x="438009" y="953542"/>
                  </a:cubicBezTo>
                  <a:cubicBezTo>
                    <a:pt x="438723" y="953182"/>
                    <a:pt x="439435" y="953182"/>
                    <a:pt x="440148" y="952823"/>
                  </a:cubicBezTo>
                  <a:cubicBezTo>
                    <a:pt x="565955" y="906768"/>
                    <a:pt x="658618" y="785154"/>
                    <a:pt x="660400" y="639505"/>
                  </a:cubicBezTo>
                  <a:lnTo>
                    <a:pt x="660400" y="0"/>
                  </a:lnTo>
                  <a:lnTo>
                    <a:pt x="0" y="0"/>
                  </a:lnTo>
                  <a:lnTo>
                    <a:pt x="0" y="639030"/>
                  </a:lnTo>
                  <a:cubicBezTo>
                    <a:pt x="1782" y="785872"/>
                    <a:pt x="93019" y="907488"/>
                    <a:pt x="220252" y="952463"/>
                  </a:cubicBezTo>
                  <a:close/>
                </a:path>
              </a:pathLst>
            </a:custGeom>
            <a:solidFill>
              <a:srgbClr val="1F367F"/>
            </a:solidFill>
          </p:spPr>
        </p:sp>
        <p:sp>
          <p:nvSpPr>
            <p:cNvPr id="13" name="TextBox 13"/>
            <p:cNvSpPr txBox="1"/>
            <p:nvPr/>
          </p:nvSpPr>
          <p:spPr>
            <a:xfrm>
              <a:off x="0" y="-57150"/>
              <a:ext cx="660400" cy="901682"/>
            </a:xfrm>
            <a:prstGeom prst="rect">
              <a:avLst/>
            </a:prstGeom>
          </p:spPr>
          <p:txBody>
            <a:bodyPr lIns="50800" tIns="50800" rIns="50800" bIns="50800" rtlCol="0" anchor="ctr"/>
            <a:lstStyle/>
            <a:p>
              <a:pPr algn="ctr">
                <a:lnSpc>
                  <a:spcPts val="3105"/>
                </a:lnSpc>
              </a:pPr>
            </a:p>
          </p:txBody>
        </p:sp>
      </p:grpSp>
      <p:grpSp>
        <p:nvGrpSpPr>
          <p:cNvPr id="14" name="Group 14"/>
          <p:cNvGrpSpPr/>
          <p:nvPr/>
        </p:nvGrpSpPr>
        <p:grpSpPr>
          <a:xfrm rot="0">
            <a:off x="11519414" y="2843671"/>
            <a:ext cx="4736848" cy="473684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17" name="Group 17"/>
          <p:cNvGrpSpPr/>
          <p:nvPr/>
        </p:nvGrpSpPr>
        <p:grpSpPr>
          <a:xfrm rot="-10800000">
            <a:off x="5459649" y="7858953"/>
            <a:ext cx="1307817" cy="2428047"/>
            <a:chOff x="0" y="0"/>
            <a:chExt cx="660400" cy="1226076"/>
          </a:xfrm>
        </p:grpSpPr>
        <p:sp>
          <p:nvSpPr>
            <p:cNvPr id="18" name="Freeform 18"/>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9" name="TextBox 19"/>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0" name="Group 20"/>
          <p:cNvGrpSpPr/>
          <p:nvPr/>
        </p:nvGrpSpPr>
        <p:grpSpPr>
          <a:xfrm rot="0">
            <a:off x="9026922" y="0"/>
            <a:ext cx="1273817" cy="3113658"/>
            <a:chOff x="0" y="0"/>
            <a:chExt cx="660400" cy="1614250"/>
          </a:xfrm>
        </p:grpSpPr>
        <p:sp>
          <p:nvSpPr>
            <p:cNvPr id="21" name="Freeform 21"/>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2" name="TextBox 22"/>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3" name="Group 23"/>
          <p:cNvGrpSpPr/>
          <p:nvPr/>
        </p:nvGrpSpPr>
        <p:grpSpPr>
          <a:xfrm rot="0">
            <a:off x="2060996" y="3332922"/>
            <a:ext cx="2793806" cy="688803"/>
            <a:chOff x="0" y="0"/>
            <a:chExt cx="812800" cy="200393"/>
          </a:xfrm>
        </p:grpSpPr>
        <p:sp>
          <p:nvSpPr>
            <p:cNvPr id="24" name="Freeform 24"/>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25" name="TextBox 25"/>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26" name="Freeform 26"/>
          <p:cNvSpPr/>
          <p:nvPr/>
        </p:nvSpPr>
        <p:spPr>
          <a:xfrm>
            <a:off x="11012122" y="2359390"/>
            <a:ext cx="5750608" cy="5750608"/>
          </a:xfrm>
          <a:custGeom>
            <a:avLst/>
            <a:gdLst/>
            <a:ahLst/>
            <a:cxnLst/>
            <a:rect l="l" t="t" r="r" b="b"/>
            <a:pathLst>
              <a:path w="5750608" h="5750608">
                <a:moveTo>
                  <a:pt x="0" y="0"/>
                </a:moveTo>
                <a:lnTo>
                  <a:pt x="5750608" y="0"/>
                </a:lnTo>
                <a:lnTo>
                  <a:pt x="5750608" y="5750608"/>
                </a:lnTo>
                <a:lnTo>
                  <a:pt x="0" y="5750608"/>
                </a:lnTo>
                <a:lnTo>
                  <a:pt x="0" y="0"/>
                </a:lnTo>
                <a:close/>
              </a:path>
            </a:pathLst>
          </a:custGeom>
          <a:blipFill>
            <a:blip r:embed="rId1"/>
            <a:stretch>
              <a:fillRect/>
            </a:stretch>
          </a:blipFill>
        </p:spPr>
      </p:sp>
      <p:sp>
        <p:nvSpPr>
          <p:cNvPr id="27" name="TextBox 27"/>
          <p:cNvSpPr txBox="1"/>
          <p:nvPr/>
        </p:nvSpPr>
        <p:spPr>
          <a:xfrm>
            <a:off x="1860905" y="4221750"/>
            <a:ext cx="7643783" cy="1324356"/>
          </a:xfrm>
          <a:prstGeom prst="rect">
            <a:avLst/>
          </a:prstGeom>
        </p:spPr>
        <p:txBody>
          <a:bodyPr lIns="0" tIns="0" rIns="0" bIns="0" rtlCol="0" anchor="t">
            <a:spAutoFit/>
          </a:bodyPr>
          <a:lstStyle/>
          <a:p>
            <a:pPr marL="0" lvl="0" indent="0" algn="l">
              <a:lnSpc>
                <a:spcPts val="10690"/>
              </a:lnSpc>
              <a:spcBef>
                <a:spcPct val="0"/>
              </a:spcBef>
            </a:pPr>
            <a:r>
              <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发展现状</a:t>
            </a:r>
            <a:endPar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p:txBody>
      </p:sp>
      <p:sp>
        <p:nvSpPr>
          <p:cNvPr id="28" name="TextBox 28"/>
          <p:cNvSpPr txBox="1"/>
          <p:nvPr/>
        </p:nvSpPr>
        <p:spPr>
          <a:xfrm>
            <a:off x="2032421" y="5763746"/>
            <a:ext cx="8162273" cy="1791843"/>
          </a:xfrm>
          <a:prstGeom prst="rect">
            <a:avLst/>
          </a:prstGeom>
        </p:spPr>
        <p:txBody>
          <a:bodyPr lIns="0" tIns="0" rIns="0" bIns="0" rtlCol="0" anchor="t">
            <a:spAutoFit/>
          </a:bodyPr>
          <a:lstStyle/>
          <a:p>
            <a:pPr algn="just">
              <a:lnSpc>
                <a:spcPts val="2855"/>
              </a:lnSpc>
            </a:pPr>
          </a:p>
          <a:p>
            <a:pPr algn="just">
              <a:lnSpc>
                <a:spcPts val="2855"/>
              </a:lnSpc>
            </a:pPr>
            <a:r>
              <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开源项目平台如GitHub、GitLab、Bitbucket等已成为全球开发者的重要协作工具。随着开源文化的普及，这些平台不仅提供代码托管、版本控制和协作功能，还加入了CI/CD、项目管理等服务，吸引了企业和个人广泛参与。</a:t>
            </a:r>
            <a:endPar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algn="just">
              <a:lnSpc>
                <a:spcPts val="2855"/>
              </a:lnSpc>
            </a:pPr>
          </a:p>
        </p:txBody>
      </p:sp>
      <p:sp>
        <p:nvSpPr>
          <p:cNvPr id="29" name="TextBox 29"/>
          <p:cNvSpPr txBox="1"/>
          <p:nvPr/>
        </p:nvSpPr>
        <p:spPr>
          <a:xfrm>
            <a:off x="2032421" y="5672897"/>
            <a:ext cx="5974206" cy="361950"/>
          </a:xfrm>
          <a:prstGeom prst="rect">
            <a:avLst/>
          </a:prstGeom>
        </p:spPr>
        <p:txBody>
          <a:bodyPr lIns="0" tIns="0" rIns="0" bIns="0" rtlCol="0" anchor="t">
            <a:spAutoFit/>
          </a:bodyPr>
          <a:lstStyle/>
          <a:p>
            <a:pPr marL="0" lvl="0" indent="0" algn="l">
              <a:lnSpc>
                <a:spcPts val="2880"/>
              </a:lnSpc>
              <a:spcBef>
                <a:spcPct val="0"/>
              </a:spcBef>
            </a:pPr>
            <a:r>
              <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rPr>
              <a:t>Development Status</a:t>
            </a:r>
            <a:endPar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30" name="TextBox 30"/>
          <p:cNvSpPr txBox="1"/>
          <p:nvPr/>
        </p:nvSpPr>
        <p:spPr>
          <a:xfrm>
            <a:off x="2244242" y="3358755"/>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第一部分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1" name="Freeform 22"/>
          <p:cNvSpPr/>
          <p:nvPr/>
        </p:nvSpPr>
        <p:spPr>
          <a:xfrm>
            <a:off x="16154661" y="4193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0" y="788342"/>
            <a:ext cx="2793806" cy="688803"/>
            <a:chOff x="0" y="0"/>
            <a:chExt cx="812800" cy="200393"/>
          </a:xfrm>
        </p:grpSpPr>
        <p:sp>
          <p:nvSpPr>
            <p:cNvPr id="3" name="Freeform 3"/>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4" name="TextBox 4"/>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grpSp>
        <p:nvGrpSpPr>
          <p:cNvPr id="5" name="Group 5"/>
          <p:cNvGrpSpPr/>
          <p:nvPr/>
        </p:nvGrpSpPr>
        <p:grpSpPr>
          <a:xfrm rot="-10800000">
            <a:off x="0" y="4683227"/>
            <a:ext cx="1753295" cy="5603773"/>
            <a:chOff x="0" y="0"/>
            <a:chExt cx="660400" cy="2110729"/>
          </a:xfrm>
        </p:grpSpPr>
        <p:sp>
          <p:nvSpPr>
            <p:cNvPr id="6" name="Freeform 6"/>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6362329" y="30447"/>
            <a:ext cx="1954246" cy="5978638"/>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10800000">
            <a:off x="15054512" y="7858953"/>
            <a:ext cx="1307817" cy="2428047"/>
            <a:chOff x="0" y="0"/>
            <a:chExt cx="660400" cy="1226076"/>
          </a:xfrm>
        </p:grpSpPr>
        <p:sp>
          <p:nvSpPr>
            <p:cNvPr id="12" name="Freeform 12"/>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3" name="TextBox 13"/>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10800000">
            <a:off x="9691970" y="5597670"/>
            <a:ext cx="7466283" cy="3802248"/>
            <a:chOff x="0" y="0"/>
            <a:chExt cx="1966429" cy="1001415"/>
          </a:xfrm>
        </p:grpSpPr>
        <p:sp>
          <p:nvSpPr>
            <p:cNvPr id="15" name="Freeform 15"/>
            <p:cNvSpPr/>
            <p:nvPr/>
          </p:nvSpPr>
          <p:spPr>
            <a:xfrm>
              <a:off x="0" y="0"/>
              <a:ext cx="1966428" cy="1001415"/>
            </a:xfrm>
            <a:custGeom>
              <a:avLst/>
              <a:gdLst/>
              <a:ahLst/>
              <a:cxnLst/>
              <a:rect l="l" t="t" r="r" b="b"/>
              <a:pathLst>
                <a:path w="1966428" h="1001415">
                  <a:moveTo>
                    <a:pt x="0" y="0"/>
                  </a:moveTo>
                  <a:lnTo>
                    <a:pt x="1966428" y="0"/>
                  </a:lnTo>
                  <a:lnTo>
                    <a:pt x="1966428" y="1001415"/>
                  </a:lnTo>
                  <a:lnTo>
                    <a:pt x="0" y="1001415"/>
                  </a:lnTo>
                  <a:close/>
                </a:path>
              </a:pathLst>
            </a:custGeom>
            <a:solidFill>
              <a:srgbClr val="1F367F"/>
            </a:solidFill>
            <a:ln cap="sq">
              <a:noFill/>
              <a:prstDash val="solid"/>
              <a:miter/>
            </a:ln>
          </p:spPr>
        </p:sp>
        <p:sp>
          <p:nvSpPr>
            <p:cNvPr id="16" name="TextBox 16"/>
            <p:cNvSpPr txBox="1"/>
            <p:nvPr/>
          </p:nvSpPr>
          <p:spPr>
            <a:xfrm>
              <a:off x="0" y="0"/>
              <a:ext cx="1966429" cy="1001415"/>
            </a:xfrm>
            <a:prstGeom prst="rect">
              <a:avLst/>
            </a:prstGeom>
          </p:spPr>
          <p:txBody>
            <a:bodyPr lIns="50800" tIns="50800" rIns="50800" bIns="50800" rtlCol="0" anchor="ctr"/>
            <a:lstStyle/>
            <a:p>
              <a:pPr marL="0" lvl="0" indent="0" algn="ctr">
                <a:lnSpc>
                  <a:spcPts val="2725"/>
                </a:lnSpc>
                <a:spcBef>
                  <a:spcPct val="0"/>
                </a:spcBef>
              </a:pPr>
            </a:p>
          </p:txBody>
        </p:sp>
      </p:grpSp>
      <p:grpSp>
        <p:nvGrpSpPr>
          <p:cNvPr id="17" name="Group 17"/>
          <p:cNvGrpSpPr/>
          <p:nvPr/>
        </p:nvGrpSpPr>
        <p:grpSpPr>
          <a:xfrm rot="-10800000">
            <a:off x="9691970" y="1734029"/>
            <a:ext cx="7379080" cy="3454066"/>
            <a:chOff x="0" y="0"/>
            <a:chExt cx="1943461" cy="909713"/>
          </a:xfrm>
        </p:grpSpPr>
        <p:sp>
          <p:nvSpPr>
            <p:cNvPr id="18" name="Freeform 18"/>
            <p:cNvSpPr/>
            <p:nvPr/>
          </p:nvSpPr>
          <p:spPr>
            <a:xfrm>
              <a:off x="0" y="0"/>
              <a:ext cx="1943461" cy="909713"/>
            </a:xfrm>
            <a:custGeom>
              <a:avLst/>
              <a:gdLst/>
              <a:ahLst/>
              <a:cxnLst/>
              <a:rect l="l" t="t" r="r" b="b"/>
              <a:pathLst>
                <a:path w="1943461" h="909713">
                  <a:moveTo>
                    <a:pt x="0" y="0"/>
                  </a:moveTo>
                  <a:lnTo>
                    <a:pt x="1943461" y="0"/>
                  </a:lnTo>
                  <a:lnTo>
                    <a:pt x="1943461" y="909713"/>
                  </a:lnTo>
                  <a:lnTo>
                    <a:pt x="0" y="909713"/>
                  </a:lnTo>
                  <a:close/>
                </a:path>
              </a:pathLst>
            </a:custGeom>
            <a:solidFill>
              <a:srgbClr val="1F367F"/>
            </a:solidFill>
            <a:ln cap="sq">
              <a:noFill/>
              <a:prstDash val="solid"/>
              <a:miter/>
            </a:ln>
          </p:spPr>
        </p:sp>
        <p:sp>
          <p:nvSpPr>
            <p:cNvPr id="19" name="TextBox 19"/>
            <p:cNvSpPr txBox="1"/>
            <p:nvPr/>
          </p:nvSpPr>
          <p:spPr>
            <a:xfrm>
              <a:off x="0" y="0"/>
              <a:ext cx="1943461" cy="909713"/>
            </a:xfrm>
            <a:prstGeom prst="rect">
              <a:avLst/>
            </a:prstGeom>
          </p:spPr>
          <p:txBody>
            <a:bodyPr lIns="50800" tIns="50800" rIns="50800" bIns="50800" rtlCol="0" anchor="ctr"/>
            <a:lstStyle/>
            <a:p>
              <a:pPr marL="0" lvl="0" indent="0" algn="ctr">
                <a:lnSpc>
                  <a:spcPts val="2725"/>
                </a:lnSpc>
                <a:spcBef>
                  <a:spcPct val="0"/>
                </a:spcBef>
              </a:pPr>
            </a:p>
          </p:txBody>
        </p:sp>
      </p:grpSp>
      <p:sp>
        <p:nvSpPr>
          <p:cNvPr id="20" name="Freeform 20"/>
          <p:cNvSpPr/>
          <p:nvPr/>
        </p:nvSpPr>
        <p:spPr>
          <a:xfrm>
            <a:off x="9888851" y="1903274"/>
            <a:ext cx="6985319" cy="3115575"/>
          </a:xfrm>
          <a:custGeom>
            <a:avLst/>
            <a:gdLst/>
            <a:ahLst/>
            <a:cxnLst/>
            <a:rect l="l" t="t" r="r" b="b"/>
            <a:pathLst>
              <a:path w="6985319" h="3115575">
                <a:moveTo>
                  <a:pt x="0" y="0"/>
                </a:moveTo>
                <a:lnTo>
                  <a:pt x="6985318" y="0"/>
                </a:lnTo>
                <a:lnTo>
                  <a:pt x="6985318" y="3115576"/>
                </a:lnTo>
                <a:lnTo>
                  <a:pt x="0" y="3115576"/>
                </a:lnTo>
                <a:lnTo>
                  <a:pt x="0" y="0"/>
                </a:lnTo>
                <a:close/>
              </a:path>
            </a:pathLst>
          </a:custGeom>
          <a:blipFill>
            <a:blip r:embed="rId1"/>
            <a:stretch>
              <a:fillRect t="-7648" b="-7648"/>
            </a:stretch>
          </a:blipFill>
        </p:spPr>
      </p:sp>
      <p:sp>
        <p:nvSpPr>
          <p:cNvPr id="21" name="TextBox 21"/>
          <p:cNvSpPr txBox="1"/>
          <p:nvPr/>
        </p:nvSpPr>
        <p:spPr>
          <a:xfrm>
            <a:off x="3034779" y="717591"/>
            <a:ext cx="7494330" cy="771525"/>
          </a:xfrm>
          <a:prstGeom prst="rect">
            <a:avLst/>
          </a:prstGeom>
        </p:spPr>
        <p:txBody>
          <a:bodyPr lIns="0" tIns="0" rIns="0" bIns="0" rtlCol="0" anchor="t">
            <a:spAutoFit/>
          </a:bodyPr>
          <a:lstStyle/>
          <a:p>
            <a:pPr algn="l">
              <a:lnSpc>
                <a:spcPts val="6120"/>
              </a:lnSpc>
            </a:pPr>
            <a:r>
              <a:rPr lang="en-US" sz="51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开源项目平台的发展现状</a:t>
            </a:r>
            <a:endParaRPr lang="en-US" sz="51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sp>
        <p:nvSpPr>
          <p:cNvPr id="22" name="TextBox 22"/>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第一部分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23" name="TextBox 23"/>
          <p:cNvSpPr txBox="1"/>
          <p:nvPr/>
        </p:nvSpPr>
        <p:spPr>
          <a:xfrm>
            <a:off x="9888851" y="6545151"/>
            <a:ext cx="6985319" cy="2153793"/>
          </a:xfrm>
          <a:prstGeom prst="rect">
            <a:avLst/>
          </a:prstGeom>
        </p:spPr>
        <p:txBody>
          <a:bodyPr lIns="0" tIns="0" rIns="0" bIns="0" rtlCol="0" anchor="t">
            <a:spAutoFit/>
          </a:bodyPr>
          <a:lstStyle/>
          <a:p>
            <a:pPr algn="just">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        开源项目平台如GitHub、GitLab、Bitbucket等已成为全球开发者的重要协作工具。随着开源文化的普及，这些平台不仅提供代码托管、版本控制和协作功能，还加入了CI/CD、项目管理等服务，吸引了企业和个人广泛参与。平台通过社区建设、开源合作和技术支持，推动了全球技术共享和创新。随着云计算、人工智能等领域的发展，开源平台的影响力不断增强，成为技术生态系统中不可或缺的一部分。</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4" name="TextBox 24"/>
          <p:cNvSpPr txBox="1"/>
          <p:nvPr/>
        </p:nvSpPr>
        <p:spPr>
          <a:xfrm>
            <a:off x="9888851" y="5711144"/>
            <a:ext cx="4530425" cy="510158"/>
          </a:xfrm>
          <a:prstGeom prst="rect">
            <a:avLst/>
          </a:prstGeom>
        </p:spPr>
        <p:txBody>
          <a:bodyPr lIns="0" tIns="0" rIns="0" bIns="0" rtlCol="0" anchor="t">
            <a:spAutoFit/>
          </a:bodyPr>
          <a:lstStyle/>
          <a:p>
            <a:pPr algn="l">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开源平台的影响力不断增强</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5" name="Group 25"/>
          <p:cNvGrpSpPr/>
          <p:nvPr/>
        </p:nvGrpSpPr>
        <p:grpSpPr>
          <a:xfrm rot="-10800000">
            <a:off x="1378446" y="1734029"/>
            <a:ext cx="7958039" cy="7665889"/>
            <a:chOff x="0" y="0"/>
            <a:chExt cx="2095944" cy="2019000"/>
          </a:xfrm>
        </p:grpSpPr>
        <p:sp>
          <p:nvSpPr>
            <p:cNvPr id="26" name="Freeform 26"/>
            <p:cNvSpPr/>
            <p:nvPr/>
          </p:nvSpPr>
          <p:spPr>
            <a:xfrm>
              <a:off x="0" y="0"/>
              <a:ext cx="2095945" cy="2019000"/>
            </a:xfrm>
            <a:custGeom>
              <a:avLst/>
              <a:gdLst/>
              <a:ahLst/>
              <a:cxnLst/>
              <a:rect l="l" t="t" r="r" b="b"/>
              <a:pathLst>
                <a:path w="2095945" h="2019000">
                  <a:moveTo>
                    <a:pt x="0" y="0"/>
                  </a:moveTo>
                  <a:lnTo>
                    <a:pt x="2095945" y="0"/>
                  </a:lnTo>
                  <a:lnTo>
                    <a:pt x="2095945" y="2019000"/>
                  </a:lnTo>
                  <a:lnTo>
                    <a:pt x="0" y="2019000"/>
                  </a:lnTo>
                  <a:close/>
                </a:path>
              </a:pathLst>
            </a:custGeom>
            <a:solidFill>
              <a:srgbClr val="1F367F"/>
            </a:solidFill>
            <a:ln cap="sq">
              <a:noFill/>
              <a:prstDash val="solid"/>
              <a:miter/>
            </a:ln>
          </p:spPr>
        </p:sp>
        <p:sp>
          <p:nvSpPr>
            <p:cNvPr id="27" name="TextBox 27"/>
            <p:cNvSpPr txBox="1"/>
            <p:nvPr/>
          </p:nvSpPr>
          <p:spPr>
            <a:xfrm>
              <a:off x="0" y="0"/>
              <a:ext cx="2095944" cy="2019000"/>
            </a:xfrm>
            <a:prstGeom prst="rect">
              <a:avLst/>
            </a:prstGeom>
          </p:spPr>
          <p:txBody>
            <a:bodyPr lIns="50800" tIns="50800" rIns="50800" bIns="50800" rtlCol="0" anchor="ctr"/>
            <a:lstStyle/>
            <a:p>
              <a:pPr marL="0" lvl="0" indent="0" algn="ctr">
                <a:lnSpc>
                  <a:spcPts val="2725"/>
                </a:lnSpc>
                <a:spcBef>
                  <a:spcPct val="0"/>
                </a:spcBef>
              </a:pPr>
            </a:p>
          </p:txBody>
        </p:sp>
      </p:grpSp>
      <p:sp>
        <p:nvSpPr>
          <p:cNvPr id="28" name="Freeform 28"/>
          <p:cNvSpPr/>
          <p:nvPr/>
        </p:nvSpPr>
        <p:spPr>
          <a:xfrm>
            <a:off x="1669576" y="1897500"/>
            <a:ext cx="7375779" cy="7338947"/>
          </a:xfrm>
          <a:custGeom>
            <a:avLst/>
            <a:gdLst/>
            <a:ahLst/>
            <a:cxnLst/>
            <a:rect l="l" t="t" r="r" b="b"/>
            <a:pathLst>
              <a:path w="7375779" h="7338947">
                <a:moveTo>
                  <a:pt x="0" y="0"/>
                </a:moveTo>
                <a:lnTo>
                  <a:pt x="7375779" y="0"/>
                </a:lnTo>
                <a:lnTo>
                  <a:pt x="7375779" y="7338947"/>
                </a:lnTo>
                <a:lnTo>
                  <a:pt x="0" y="7338947"/>
                </a:lnTo>
                <a:lnTo>
                  <a:pt x="0" y="0"/>
                </a:lnTo>
                <a:close/>
              </a:path>
            </a:pathLst>
          </a:custGeom>
          <a:blipFill>
            <a:blip r:embed="rId2"/>
            <a:stretch>
              <a:fillRect b="-12135"/>
            </a:stretch>
          </a:blipFill>
        </p:spPr>
      </p:sp>
      <p:sp>
        <p:nvSpPr>
          <p:cNvPr id="29"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3"/>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0" y="1731170"/>
            <a:ext cx="2676928" cy="8555830"/>
            <a:chOff x="0" y="0"/>
            <a:chExt cx="660400" cy="2110729"/>
          </a:xfrm>
        </p:grpSpPr>
        <p:sp>
          <p:nvSpPr>
            <p:cNvPr id="3" name="Freeform 3"/>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4" name="TextBox 4"/>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5" name="Group 5"/>
          <p:cNvGrpSpPr/>
          <p:nvPr/>
        </p:nvGrpSpPr>
        <p:grpSpPr>
          <a:xfrm rot="-10800000">
            <a:off x="10754642" y="1346332"/>
            <a:ext cx="2167987" cy="8966430"/>
            <a:chOff x="0" y="0"/>
            <a:chExt cx="660400" cy="2731304"/>
          </a:xfrm>
        </p:grpSpPr>
        <p:sp>
          <p:nvSpPr>
            <p:cNvPr id="6" name="Freeform 6"/>
            <p:cNvSpPr/>
            <p:nvPr/>
          </p:nvSpPr>
          <p:spPr>
            <a:xfrm>
              <a:off x="0" y="0"/>
              <a:ext cx="660400" cy="2731304"/>
            </a:xfrm>
            <a:custGeom>
              <a:avLst/>
              <a:gdLst/>
              <a:ahLst/>
              <a:cxnLst/>
              <a:rect l="l" t="t" r="r" b="b"/>
              <a:pathLst>
                <a:path w="660400" h="2731304">
                  <a:moveTo>
                    <a:pt x="220252" y="2712235"/>
                  </a:moveTo>
                  <a:cubicBezTo>
                    <a:pt x="254109" y="2723748"/>
                    <a:pt x="292600" y="2731304"/>
                    <a:pt x="330378" y="2731304"/>
                  </a:cubicBezTo>
                  <a:cubicBezTo>
                    <a:pt x="368157" y="2731304"/>
                    <a:pt x="404509" y="2724827"/>
                    <a:pt x="438009" y="2713313"/>
                  </a:cubicBezTo>
                  <a:cubicBezTo>
                    <a:pt x="438723" y="2712953"/>
                    <a:pt x="439435" y="2712953"/>
                    <a:pt x="440148" y="2712594"/>
                  </a:cubicBezTo>
                  <a:cubicBezTo>
                    <a:pt x="565955" y="2666539"/>
                    <a:pt x="658618" y="2544925"/>
                    <a:pt x="660400" y="2360186"/>
                  </a:cubicBezTo>
                  <a:lnTo>
                    <a:pt x="660400" y="0"/>
                  </a:lnTo>
                  <a:lnTo>
                    <a:pt x="0" y="0"/>
                  </a:lnTo>
                  <a:lnTo>
                    <a:pt x="0" y="2358435"/>
                  </a:lnTo>
                  <a:cubicBezTo>
                    <a:pt x="1782" y="2545644"/>
                    <a:pt x="93019" y="2667259"/>
                    <a:pt x="220252" y="2712235"/>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661454"/>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15219756" y="30447"/>
            <a:ext cx="3096819" cy="9474118"/>
            <a:chOff x="0" y="0"/>
            <a:chExt cx="660400" cy="2020366"/>
          </a:xfrm>
        </p:grpSpPr>
        <p:sp>
          <p:nvSpPr>
            <p:cNvPr id="9" name="Freeform 9"/>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0" name="TextBox 10"/>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1" name="Group 11"/>
          <p:cNvGrpSpPr/>
          <p:nvPr/>
        </p:nvGrpSpPr>
        <p:grpSpPr>
          <a:xfrm rot="0">
            <a:off x="11838635" y="0"/>
            <a:ext cx="5236327" cy="7703303"/>
            <a:chOff x="0" y="0"/>
            <a:chExt cx="660400" cy="971532"/>
          </a:xfrm>
        </p:grpSpPr>
        <p:sp>
          <p:nvSpPr>
            <p:cNvPr id="12" name="Freeform 12"/>
            <p:cNvSpPr/>
            <p:nvPr/>
          </p:nvSpPr>
          <p:spPr>
            <a:xfrm>
              <a:off x="0" y="0"/>
              <a:ext cx="660400" cy="971532"/>
            </a:xfrm>
            <a:custGeom>
              <a:avLst/>
              <a:gdLst/>
              <a:ahLst/>
              <a:cxnLst/>
              <a:rect l="l" t="t" r="r" b="b"/>
              <a:pathLst>
                <a:path w="660400" h="971532">
                  <a:moveTo>
                    <a:pt x="220252" y="952463"/>
                  </a:moveTo>
                  <a:cubicBezTo>
                    <a:pt x="254109" y="963977"/>
                    <a:pt x="292600" y="971532"/>
                    <a:pt x="330378" y="971532"/>
                  </a:cubicBezTo>
                  <a:cubicBezTo>
                    <a:pt x="368157" y="971532"/>
                    <a:pt x="404509" y="965056"/>
                    <a:pt x="438009" y="953542"/>
                  </a:cubicBezTo>
                  <a:cubicBezTo>
                    <a:pt x="438723" y="953182"/>
                    <a:pt x="439435" y="953182"/>
                    <a:pt x="440148" y="952823"/>
                  </a:cubicBezTo>
                  <a:cubicBezTo>
                    <a:pt x="565955" y="906768"/>
                    <a:pt x="658618" y="785154"/>
                    <a:pt x="660400" y="639505"/>
                  </a:cubicBezTo>
                  <a:lnTo>
                    <a:pt x="660400" y="0"/>
                  </a:lnTo>
                  <a:lnTo>
                    <a:pt x="0" y="0"/>
                  </a:lnTo>
                  <a:lnTo>
                    <a:pt x="0" y="639030"/>
                  </a:lnTo>
                  <a:cubicBezTo>
                    <a:pt x="1782" y="785872"/>
                    <a:pt x="93019" y="907488"/>
                    <a:pt x="220252" y="952463"/>
                  </a:cubicBezTo>
                  <a:close/>
                </a:path>
              </a:pathLst>
            </a:custGeom>
            <a:solidFill>
              <a:srgbClr val="1F367F"/>
            </a:solidFill>
          </p:spPr>
        </p:sp>
        <p:sp>
          <p:nvSpPr>
            <p:cNvPr id="13" name="TextBox 13"/>
            <p:cNvSpPr txBox="1"/>
            <p:nvPr/>
          </p:nvSpPr>
          <p:spPr>
            <a:xfrm>
              <a:off x="0" y="-57150"/>
              <a:ext cx="660400" cy="901682"/>
            </a:xfrm>
            <a:prstGeom prst="rect">
              <a:avLst/>
            </a:prstGeom>
          </p:spPr>
          <p:txBody>
            <a:bodyPr lIns="50800" tIns="50800" rIns="50800" bIns="50800" rtlCol="0" anchor="ctr"/>
            <a:lstStyle/>
            <a:p>
              <a:pPr algn="ctr">
                <a:lnSpc>
                  <a:spcPts val="3105"/>
                </a:lnSpc>
              </a:pPr>
            </a:p>
          </p:txBody>
        </p:sp>
      </p:grpSp>
      <p:grpSp>
        <p:nvGrpSpPr>
          <p:cNvPr id="14" name="Group 14"/>
          <p:cNvGrpSpPr/>
          <p:nvPr/>
        </p:nvGrpSpPr>
        <p:grpSpPr>
          <a:xfrm rot="0">
            <a:off x="12088374" y="2678254"/>
            <a:ext cx="4736848" cy="473684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17" name="Group 17"/>
          <p:cNvGrpSpPr/>
          <p:nvPr/>
        </p:nvGrpSpPr>
        <p:grpSpPr>
          <a:xfrm rot="0">
            <a:off x="12328137" y="2979434"/>
            <a:ext cx="4440028" cy="4435668"/>
            <a:chOff x="0" y="0"/>
            <a:chExt cx="5839098" cy="5833364"/>
          </a:xfrm>
        </p:grpSpPr>
        <p:sp>
          <p:nvSpPr>
            <p:cNvPr id="18" name="Freeform 18"/>
            <p:cNvSpPr/>
            <p:nvPr/>
          </p:nvSpPr>
          <p:spPr>
            <a:xfrm>
              <a:off x="0" y="0"/>
              <a:ext cx="5839079" cy="5833364"/>
            </a:xfrm>
            <a:custGeom>
              <a:avLst/>
              <a:gdLst/>
              <a:ahLst/>
              <a:cxnLst/>
              <a:rect l="l" t="t" r="r" b="b"/>
              <a:pathLst>
                <a:path w="5839079" h="5833364">
                  <a:moveTo>
                    <a:pt x="0" y="2916682"/>
                  </a:moveTo>
                  <a:cubicBezTo>
                    <a:pt x="0" y="1305814"/>
                    <a:pt x="1307084" y="0"/>
                    <a:pt x="2919603" y="0"/>
                  </a:cubicBezTo>
                  <a:cubicBezTo>
                    <a:pt x="4532122" y="0"/>
                    <a:pt x="5839079" y="1305814"/>
                    <a:pt x="5839079" y="2916682"/>
                  </a:cubicBezTo>
                  <a:cubicBezTo>
                    <a:pt x="5839079" y="4527550"/>
                    <a:pt x="4531995" y="5833364"/>
                    <a:pt x="2919603" y="5833364"/>
                  </a:cubicBezTo>
                  <a:cubicBezTo>
                    <a:pt x="1307211" y="5833364"/>
                    <a:pt x="0" y="4527550"/>
                    <a:pt x="0" y="2916682"/>
                  </a:cubicBezTo>
                  <a:close/>
                </a:path>
              </a:pathLst>
            </a:custGeom>
            <a:blipFill>
              <a:blip r:embed="rId1"/>
              <a:stretch>
                <a:fillRect l="-5683" r="-5683"/>
              </a:stretch>
            </a:blipFill>
          </p:spPr>
        </p:sp>
      </p:grpSp>
      <p:grpSp>
        <p:nvGrpSpPr>
          <p:cNvPr id="19" name="Group 19"/>
          <p:cNvGrpSpPr/>
          <p:nvPr/>
        </p:nvGrpSpPr>
        <p:grpSpPr>
          <a:xfrm rot="-10800000">
            <a:off x="5459649" y="7858953"/>
            <a:ext cx="1307817" cy="2428047"/>
            <a:chOff x="0" y="0"/>
            <a:chExt cx="660400" cy="1226076"/>
          </a:xfrm>
        </p:grpSpPr>
        <p:sp>
          <p:nvSpPr>
            <p:cNvPr id="20" name="Freeform 20"/>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1" name="TextBox 21"/>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2" name="Group 22"/>
          <p:cNvGrpSpPr/>
          <p:nvPr/>
        </p:nvGrpSpPr>
        <p:grpSpPr>
          <a:xfrm rot="0">
            <a:off x="9026922" y="0"/>
            <a:ext cx="1273817" cy="3113658"/>
            <a:chOff x="0" y="0"/>
            <a:chExt cx="660400" cy="1614250"/>
          </a:xfrm>
        </p:grpSpPr>
        <p:sp>
          <p:nvSpPr>
            <p:cNvPr id="23" name="Freeform 23"/>
            <p:cNvSpPr/>
            <p:nvPr/>
          </p:nvSpPr>
          <p:spPr>
            <a:xfrm>
              <a:off x="0" y="0"/>
              <a:ext cx="660400" cy="1614250"/>
            </a:xfrm>
            <a:custGeom>
              <a:avLst/>
              <a:gdLst/>
              <a:ahLst/>
              <a:cxnLst/>
              <a:rect l="l" t="t" r="r" b="b"/>
              <a:pathLst>
                <a:path w="660400" h="1614250">
                  <a:moveTo>
                    <a:pt x="220252" y="1595181"/>
                  </a:moveTo>
                  <a:cubicBezTo>
                    <a:pt x="254109" y="1606695"/>
                    <a:pt x="292600" y="1614250"/>
                    <a:pt x="330378" y="1614250"/>
                  </a:cubicBezTo>
                  <a:cubicBezTo>
                    <a:pt x="368157" y="1614250"/>
                    <a:pt x="404509" y="1607773"/>
                    <a:pt x="438009" y="1596259"/>
                  </a:cubicBezTo>
                  <a:cubicBezTo>
                    <a:pt x="438723" y="1595900"/>
                    <a:pt x="439435" y="1595900"/>
                    <a:pt x="440148" y="1595540"/>
                  </a:cubicBezTo>
                  <a:cubicBezTo>
                    <a:pt x="565955" y="1549485"/>
                    <a:pt x="658618" y="1427871"/>
                    <a:pt x="660400" y="1267946"/>
                  </a:cubicBezTo>
                  <a:lnTo>
                    <a:pt x="660400" y="0"/>
                  </a:lnTo>
                  <a:lnTo>
                    <a:pt x="0" y="0"/>
                  </a:lnTo>
                  <a:lnTo>
                    <a:pt x="0" y="1267005"/>
                  </a:lnTo>
                  <a:cubicBezTo>
                    <a:pt x="1782" y="1428590"/>
                    <a:pt x="93019" y="1550205"/>
                    <a:pt x="220252" y="159518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24" name="TextBox 24"/>
            <p:cNvSpPr txBox="1"/>
            <p:nvPr/>
          </p:nvSpPr>
          <p:spPr>
            <a:xfrm>
              <a:off x="0" y="-57150"/>
              <a:ext cx="660400" cy="1544400"/>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25" name="Group 25"/>
          <p:cNvGrpSpPr/>
          <p:nvPr/>
        </p:nvGrpSpPr>
        <p:grpSpPr>
          <a:xfrm rot="0">
            <a:off x="2020047" y="3406380"/>
            <a:ext cx="2793806" cy="688803"/>
            <a:chOff x="0" y="0"/>
            <a:chExt cx="812800" cy="200393"/>
          </a:xfrm>
        </p:grpSpPr>
        <p:sp>
          <p:nvSpPr>
            <p:cNvPr id="26" name="Freeform 26"/>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27" name="TextBox 27"/>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28" name="TextBox 28"/>
          <p:cNvSpPr txBox="1"/>
          <p:nvPr/>
        </p:nvSpPr>
        <p:spPr>
          <a:xfrm>
            <a:off x="2020047" y="4221750"/>
            <a:ext cx="7643783" cy="1324356"/>
          </a:xfrm>
          <a:prstGeom prst="rect">
            <a:avLst/>
          </a:prstGeom>
        </p:spPr>
        <p:txBody>
          <a:bodyPr lIns="0" tIns="0" rIns="0" bIns="0" rtlCol="0" anchor="t">
            <a:spAutoFit/>
          </a:bodyPr>
          <a:lstStyle/>
          <a:p>
            <a:pPr marL="0" lvl="0" indent="0" algn="l">
              <a:lnSpc>
                <a:spcPts val="10690"/>
              </a:lnSpc>
              <a:spcBef>
                <a:spcPct val="0"/>
              </a:spcBef>
            </a:pPr>
            <a:r>
              <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rPr>
              <a:t>项目介绍</a:t>
            </a:r>
            <a:endParaRPr lang="en-US" sz="8100" b="1">
              <a:solidFill>
                <a:srgbClr val="1E1E1E"/>
              </a:solidFill>
              <a:latin typeface="思源黑体 1 Heavy" panose="020B0A00000000000000" charset="-122"/>
              <a:ea typeface="思源黑体 1 Heavy" panose="020B0A00000000000000" charset="-122"/>
              <a:cs typeface="思源黑体 1 Heavy" panose="020B0A00000000000000" charset="-122"/>
              <a:sym typeface="思源黑体 1 Heavy" panose="020B0A00000000000000" charset="-122"/>
            </a:endParaRPr>
          </a:p>
        </p:txBody>
      </p:sp>
      <p:sp>
        <p:nvSpPr>
          <p:cNvPr id="29" name="TextBox 29"/>
          <p:cNvSpPr txBox="1"/>
          <p:nvPr/>
        </p:nvSpPr>
        <p:spPr>
          <a:xfrm>
            <a:off x="2060996" y="6248085"/>
            <a:ext cx="8162273" cy="705993"/>
          </a:xfrm>
          <a:prstGeom prst="rect">
            <a:avLst/>
          </a:prstGeom>
        </p:spPr>
        <p:txBody>
          <a:bodyPr lIns="0" tIns="0" rIns="0" bIns="0" rtlCol="0" anchor="t">
            <a:spAutoFit/>
          </a:bodyPr>
          <a:lstStyle/>
          <a:p>
            <a:pPr algn="just">
              <a:lnSpc>
                <a:spcPts val="2855"/>
              </a:lnSpc>
            </a:pPr>
            <a:r>
              <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三大数据可视化模块：平台数据分析   |   用户数据挖掘  |  用户行为预测模型</a:t>
            </a:r>
            <a:endParaRPr lang="en-US" sz="1700">
              <a:solidFill>
                <a:srgbClr val="1E1E1E"/>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algn="just">
              <a:lnSpc>
                <a:spcPts val="2855"/>
              </a:lnSpc>
            </a:pPr>
          </a:p>
        </p:txBody>
      </p:sp>
      <p:sp>
        <p:nvSpPr>
          <p:cNvPr id="30" name="TextBox 30"/>
          <p:cNvSpPr txBox="1"/>
          <p:nvPr/>
        </p:nvSpPr>
        <p:spPr>
          <a:xfrm>
            <a:off x="2060996" y="5699293"/>
            <a:ext cx="5974206" cy="361950"/>
          </a:xfrm>
          <a:prstGeom prst="rect">
            <a:avLst/>
          </a:prstGeom>
        </p:spPr>
        <p:txBody>
          <a:bodyPr lIns="0" tIns="0" rIns="0" bIns="0" rtlCol="0" anchor="t">
            <a:spAutoFit/>
          </a:bodyPr>
          <a:lstStyle/>
          <a:p>
            <a:pPr marL="0" lvl="0" indent="0" algn="l">
              <a:lnSpc>
                <a:spcPts val="2880"/>
              </a:lnSpc>
              <a:spcBef>
                <a:spcPct val="0"/>
              </a:spcBef>
            </a:pPr>
            <a:r>
              <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rPr>
              <a:t>Project Introduction</a:t>
            </a:r>
            <a:endParaRPr lang="en-US" sz="2400">
              <a:solidFill>
                <a:srgbClr val="1F367F"/>
              </a:solidFill>
              <a:latin typeface="Akzidenz-Grotesk" panose="02000503030000020003"/>
              <a:ea typeface="Akzidenz-Grotesk" panose="02000503030000020003"/>
              <a:cs typeface="Akzidenz-Grotesk" panose="02000503030000020003"/>
              <a:sym typeface="Akzidenz-Grotesk" panose="02000503030000020003"/>
            </a:endParaRPr>
          </a:p>
        </p:txBody>
      </p:sp>
      <p:sp>
        <p:nvSpPr>
          <p:cNvPr id="31" name="TextBox 31"/>
          <p:cNvSpPr txBox="1"/>
          <p:nvPr/>
        </p:nvSpPr>
        <p:spPr>
          <a:xfrm>
            <a:off x="2244242" y="3358755"/>
            <a:ext cx="2427315" cy="549783"/>
          </a:xfrm>
          <a:prstGeom prst="rect">
            <a:avLst/>
          </a:prstGeom>
        </p:spPr>
        <p:txBody>
          <a:bodyPr lIns="0" tIns="0" rIns="0" bIns="0" rtlCol="0" anchor="t">
            <a:spAutoFit/>
          </a:bodyPr>
          <a:lstStyle/>
          <a:p>
            <a:pPr marL="0" lvl="0" indent="0" algn="l">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32" name="Freeform 22"/>
          <p:cNvSpPr/>
          <p:nvPr/>
        </p:nvSpPr>
        <p:spPr>
          <a:xfrm>
            <a:off x="16611861" y="3431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101723" y="698541"/>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项目成果与展示</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grpSp>
        <p:nvGrpSpPr>
          <p:cNvPr id="3" name="Group 3"/>
          <p:cNvGrpSpPr/>
          <p:nvPr/>
        </p:nvGrpSpPr>
        <p:grpSpPr>
          <a:xfrm rot="0">
            <a:off x="0" y="788342"/>
            <a:ext cx="2793806" cy="688803"/>
            <a:chOff x="0" y="0"/>
            <a:chExt cx="812800" cy="200393"/>
          </a:xfrm>
        </p:grpSpPr>
        <p:sp>
          <p:nvSpPr>
            <p:cNvPr id="4" name="Freeform 4"/>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5" name="TextBox 5"/>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6" name="TextBox 6"/>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第二部分</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grpSp>
        <p:nvGrpSpPr>
          <p:cNvPr id="7" name="Group 7"/>
          <p:cNvGrpSpPr/>
          <p:nvPr/>
        </p:nvGrpSpPr>
        <p:grpSpPr>
          <a:xfrm rot="-10800000">
            <a:off x="0" y="4683227"/>
            <a:ext cx="1753295" cy="5603773"/>
            <a:chOff x="0" y="0"/>
            <a:chExt cx="660400" cy="2110729"/>
          </a:xfrm>
        </p:grpSpPr>
        <p:sp>
          <p:nvSpPr>
            <p:cNvPr id="8" name="Freeform 8"/>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9" name="TextBox 9"/>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0" name="Group 10"/>
          <p:cNvGrpSpPr/>
          <p:nvPr/>
        </p:nvGrpSpPr>
        <p:grpSpPr>
          <a:xfrm rot="0">
            <a:off x="16362329" y="30447"/>
            <a:ext cx="1954246" cy="5978638"/>
            <a:chOff x="0" y="0"/>
            <a:chExt cx="660400" cy="2020366"/>
          </a:xfrm>
        </p:grpSpPr>
        <p:sp>
          <p:nvSpPr>
            <p:cNvPr id="11" name="Freeform 11"/>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2" name="TextBox 12"/>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3" name="Group 13"/>
          <p:cNvGrpSpPr/>
          <p:nvPr/>
        </p:nvGrpSpPr>
        <p:grpSpPr>
          <a:xfrm rot="-10800000">
            <a:off x="15054512" y="7858953"/>
            <a:ext cx="1307817" cy="2428047"/>
            <a:chOff x="0" y="0"/>
            <a:chExt cx="660400" cy="1226076"/>
          </a:xfrm>
        </p:grpSpPr>
        <p:sp>
          <p:nvSpPr>
            <p:cNvPr id="14" name="Freeform 14"/>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5" name="TextBox 15"/>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6" name="Group 16"/>
          <p:cNvGrpSpPr/>
          <p:nvPr/>
        </p:nvGrpSpPr>
        <p:grpSpPr>
          <a:xfrm rot="0">
            <a:off x="2392835" y="3190752"/>
            <a:ext cx="3213613" cy="3213613"/>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F367F">
                <a:alpha val="51765"/>
              </a:srgbClr>
            </a:solidFill>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19" name="Group 19"/>
          <p:cNvGrpSpPr/>
          <p:nvPr/>
        </p:nvGrpSpPr>
        <p:grpSpPr>
          <a:xfrm rot="0">
            <a:off x="2787311" y="3587259"/>
            <a:ext cx="2420599" cy="242059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F367F">
                <a:alpha val="49804"/>
              </a:srgbClr>
            </a:solidFill>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22" name="Group 22"/>
          <p:cNvGrpSpPr/>
          <p:nvPr/>
        </p:nvGrpSpPr>
        <p:grpSpPr>
          <a:xfrm rot="0">
            <a:off x="2959068" y="3759016"/>
            <a:ext cx="2077084" cy="2077084"/>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71450" cap="sq">
              <a:solidFill>
                <a:srgbClr val="1F367F"/>
              </a:solidFill>
              <a:prstDash val="solid"/>
              <a:miter/>
            </a:ln>
          </p:spPr>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25" name="Group 25"/>
          <p:cNvGrpSpPr/>
          <p:nvPr/>
        </p:nvGrpSpPr>
        <p:grpSpPr>
          <a:xfrm rot="0">
            <a:off x="7537193" y="5076736"/>
            <a:ext cx="3213613" cy="3213613"/>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alpha val="51765"/>
              </a:srgbClr>
            </a:solidFill>
          </p:spPr>
        </p:sp>
        <p:sp>
          <p:nvSpPr>
            <p:cNvPr id="27" name="TextBox 27"/>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28" name="Group 28"/>
          <p:cNvGrpSpPr/>
          <p:nvPr/>
        </p:nvGrpSpPr>
        <p:grpSpPr>
          <a:xfrm rot="0">
            <a:off x="7933701" y="5457689"/>
            <a:ext cx="2420599" cy="2420599"/>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D64AB">
                <a:alpha val="49804"/>
              </a:srgbClr>
            </a:solidFill>
          </p:spPr>
        </p:sp>
        <p:sp>
          <p:nvSpPr>
            <p:cNvPr id="30" name="TextBox 30"/>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31" name="Group 31"/>
          <p:cNvGrpSpPr/>
          <p:nvPr/>
        </p:nvGrpSpPr>
        <p:grpSpPr>
          <a:xfrm rot="0">
            <a:off x="8105458" y="5629446"/>
            <a:ext cx="2077084" cy="2077084"/>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71450" cap="sq">
              <a:solidFill>
                <a:srgbClr val="4D64AB"/>
              </a:solidFill>
              <a:prstDash val="solid"/>
              <a:miter/>
            </a:ln>
          </p:spPr>
        </p:sp>
        <p:sp>
          <p:nvSpPr>
            <p:cNvPr id="33" name="TextBox 33"/>
            <p:cNvSpPr txBox="1"/>
            <p:nvPr/>
          </p:nvSpPr>
          <p:spPr>
            <a:xfrm>
              <a:off x="76200" y="28575"/>
              <a:ext cx="660400" cy="708025"/>
            </a:xfrm>
            <a:prstGeom prst="rect">
              <a:avLst/>
            </a:prstGeom>
          </p:spPr>
          <p:txBody>
            <a:bodyPr lIns="50800" tIns="50800" rIns="50800" bIns="50800" rtlCol="0" anchor="ctr"/>
            <a:lstStyle/>
            <a:p>
              <a:pPr marL="0" lvl="0" indent="0" algn="ctr">
                <a:lnSpc>
                  <a:spcPts val="2660"/>
                </a:lnSpc>
                <a:spcBef>
                  <a:spcPct val="0"/>
                </a:spcBef>
              </a:pPr>
            </a:p>
          </p:txBody>
        </p:sp>
      </p:grpSp>
      <p:sp>
        <p:nvSpPr>
          <p:cNvPr id="34" name="TextBox 34"/>
          <p:cNvSpPr txBox="1"/>
          <p:nvPr/>
        </p:nvSpPr>
        <p:spPr>
          <a:xfrm>
            <a:off x="6558596" y="3120581"/>
            <a:ext cx="4657570" cy="1429893"/>
          </a:xfrm>
          <a:prstGeom prst="rect">
            <a:avLst/>
          </a:prstGeom>
        </p:spPr>
        <p:txBody>
          <a:bodyPr lIns="0" tIns="0" rIns="0" bIns="0" rtlCol="0" anchor="t">
            <a:spAutoFit/>
          </a:bodyPr>
          <a:lstStyle/>
          <a:p>
            <a:pPr algn="l">
              <a:lnSpc>
                <a:spcPts val="2855"/>
              </a:lnSpc>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用户的交互数据可视化，涵盖浏览足迹、点赞、评论、分享的行为数据。洞察其行为偏好与趋势。</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marL="0" lvl="0" indent="0" algn="ctr">
              <a:lnSpc>
                <a:spcPts val="2855"/>
              </a:lnSpc>
              <a:spcBef>
                <a:spcPct val="0"/>
              </a:spcBef>
            </a:pPr>
          </a:p>
        </p:txBody>
      </p:sp>
      <p:grpSp>
        <p:nvGrpSpPr>
          <p:cNvPr id="35" name="Group 35"/>
          <p:cNvGrpSpPr/>
          <p:nvPr/>
        </p:nvGrpSpPr>
        <p:grpSpPr>
          <a:xfrm rot="0">
            <a:off x="12683583" y="3206306"/>
            <a:ext cx="3213613" cy="3213613"/>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F367F">
                <a:alpha val="51765"/>
              </a:srgbClr>
            </a:solidFill>
          </p:spPr>
        </p:sp>
        <p:sp>
          <p:nvSpPr>
            <p:cNvPr id="37" name="TextBox 37"/>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38" name="Group 38"/>
          <p:cNvGrpSpPr/>
          <p:nvPr/>
        </p:nvGrpSpPr>
        <p:grpSpPr>
          <a:xfrm rot="0">
            <a:off x="13080090" y="3587259"/>
            <a:ext cx="2420599" cy="2420599"/>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F367F">
                <a:alpha val="49804"/>
              </a:srgbClr>
            </a:solidFill>
          </p:spPr>
        </p:sp>
        <p:sp>
          <p:nvSpPr>
            <p:cNvPr id="40" name="TextBox 40"/>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grpSp>
        <p:nvGrpSpPr>
          <p:cNvPr id="41" name="Group 41"/>
          <p:cNvGrpSpPr/>
          <p:nvPr/>
        </p:nvGrpSpPr>
        <p:grpSpPr>
          <a:xfrm rot="0">
            <a:off x="13251847" y="3759016"/>
            <a:ext cx="2077084" cy="2077084"/>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71450" cap="sq">
              <a:solidFill>
                <a:srgbClr val="1F367F"/>
              </a:solidFill>
              <a:prstDash val="solid"/>
              <a:miter/>
            </a:ln>
          </p:spPr>
        </p:sp>
        <p:sp>
          <p:nvSpPr>
            <p:cNvPr id="43" name="TextBox 43"/>
            <p:cNvSpPr txBox="1"/>
            <p:nvPr/>
          </p:nvSpPr>
          <p:spPr>
            <a:xfrm>
              <a:off x="76200" y="28575"/>
              <a:ext cx="660400" cy="708025"/>
            </a:xfrm>
            <a:prstGeom prst="rect">
              <a:avLst/>
            </a:prstGeom>
          </p:spPr>
          <p:txBody>
            <a:bodyPr lIns="50800" tIns="50800" rIns="50800" bIns="50800" rtlCol="0" anchor="ctr"/>
            <a:lstStyle/>
            <a:p>
              <a:pPr marL="0" lvl="0" indent="0" algn="ctr">
                <a:lnSpc>
                  <a:spcPts val="2660"/>
                </a:lnSpc>
                <a:spcBef>
                  <a:spcPct val="0"/>
                </a:spcBef>
              </a:pPr>
            </a:p>
          </p:txBody>
        </p:sp>
      </p:grpSp>
      <p:sp>
        <p:nvSpPr>
          <p:cNvPr id="44" name="TextBox 44"/>
          <p:cNvSpPr txBox="1"/>
          <p:nvPr/>
        </p:nvSpPr>
        <p:spPr>
          <a:xfrm>
            <a:off x="12556470" y="7120479"/>
            <a:ext cx="5170808" cy="705993"/>
          </a:xfrm>
          <a:prstGeom prst="rect">
            <a:avLst/>
          </a:prstGeom>
        </p:spPr>
        <p:txBody>
          <a:bodyPr lIns="0" tIns="0" rIns="0" bIns="0" rtlCol="0" anchor="t">
            <a:spAutoFit/>
          </a:bodyPr>
          <a:lstStyle/>
          <a:p>
            <a:pPr marL="0" lvl="0" indent="0" algn="l">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该项目使用 PyTorch 实现了一个深度学习模型，用于预测用户行为数据。</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45" name="TextBox 45"/>
          <p:cNvSpPr txBox="1"/>
          <p:nvPr/>
        </p:nvSpPr>
        <p:spPr>
          <a:xfrm>
            <a:off x="12843829" y="4443349"/>
            <a:ext cx="2889059" cy="876427"/>
          </a:xfrm>
          <a:prstGeom prst="rect">
            <a:avLst/>
          </a:prstGeom>
        </p:spPr>
        <p:txBody>
          <a:bodyPr lIns="0" tIns="0" rIns="0" bIns="0" rtlCol="0" anchor="t">
            <a:spAutoFit/>
          </a:bodyPr>
          <a:lstStyle/>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模块</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三</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6" name="TextBox 46"/>
          <p:cNvSpPr txBox="1"/>
          <p:nvPr/>
        </p:nvSpPr>
        <p:spPr>
          <a:xfrm>
            <a:off x="7699471" y="6278666"/>
            <a:ext cx="2889059" cy="876427"/>
          </a:xfrm>
          <a:prstGeom prst="rect">
            <a:avLst/>
          </a:prstGeom>
        </p:spPr>
        <p:txBody>
          <a:bodyPr lIns="0" tIns="0" rIns="0" bIns="0" rtlCol="0" anchor="t">
            <a:spAutoFit/>
          </a:bodyPr>
          <a:lstStyle/>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模块</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二</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7" name="TextBox 47"/>
          <p:cNvSpPr txBox="1"/>
          <p:nvPr/>
        </p:nvSpPr>
        <p:spPr>
          <a:xfrm>
            <a:off x="2555112" y="4370137"/>
            <a:ext cx="2889059" cy="876427"/>
          </a:xfrm>
          <a:prstGeom prst="rect">
            <a:avLst/>
          </a:prstGeom>
        </p:spPr>
        <p:txBody>
          <a:bodyPr lIns="0" tIns="0" rIns="0" bIns="0" rtlCol="0" anchor="t">
            <a:spAutoFit/>
          </a:bodyPr>
          <a:lstStyle/>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模块</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a:p>
            <a:pPr algn="ctr">
              <a:lnSpc>
                <a:spcPts val="3585"/>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一</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48" name="TextBox 48"/>
          <p:cNvSpPr txBox="1"/>
          <p:nvPr/>
        </p:nvSpPr>
        <p:spPr>
          <a:xfrm>
            <a:off x="2588761" y="6721642"/>
            <a:ext cx="4112966" cy="390525"/>
          </a:xfrm>
          <a:prstGeom prst="rect">
            <a:avLst/>
          </a:prstGeom>
        </p:spPr>
        <p:txBody>
          <a:bodyPr lIns="0" tIns="0" rIns="0" bIns="0" rtlCol="0" anchor="t">
            <a:spAutoFit/>
          </a:bodyPr>
          <a:lstStyle/>
          <a:p>
            <a:pPr algn="l">
              <a:lnSpc>
                <a:spcPts val="3120"/>
              </a:lnSpc>
            </a:pPr>
            <a:r>
              <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rPr>
              <a:t>一、平台数据分析&amp;可视化</a:t>
            </a:r>
            <a:endPar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endParaRPr>
          </a:p>
        </p:txBody>
      </p:sp>
      <p:sp>
        <p:nvSpPr>
          <p:cNvPr id="49" name="TextBox 49"/>
          <p:cNvSpPr txBox="1"/>
          <p:nvPr/>
        </p:nvSpPr>
        <p:spPr>
          <a:xfrm>
            <a:off x="6558596" y="2629241"/>
            <a:ext cx="4192210" cy="390525"/>
          </a:xfrm>
          <a:prstGeom prst="rect">
            <a:avLst/>
          </a:prstGeom>
        </p:spPr>
        <p:txBody>
          <a:bodyPr lIns="0" tIns="0" rIns="0" bIns="0" rtlCol="0" anchor="t">
            <a:spAutoFit/>
          </a:bodyPr>
          <a:lstStyle/>
          <a:p>
            <a:pPr algn="l">
              <a:lnSpc>
                <a:spcPts val="3120"/>
              </a:lnSpc>
            </a:pPr>
            <a:r>
              <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rPr>
              <a:t>二、用户行为数据可视化</a:t>
            </a:r>
            <a:endPar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endParaRPr>
          </a:p>
        </p:txBody>
      </p:sp>
      <p:sp>
        <p:nvSpPr>
          <p:cNvPr id="50" name="TextBox 50"/>
          <p:cNvSpPr txBox="1"/>
          <p:nvPr/>
        </p:nvSpPr>
        <p:spPr>
          <a:xfrm>
            <a:off x="12683583" y="6667988"/>
            <a:ext cx="3467840" cy="390525"/>
          </a:xfrm>
          <a:prstGeom prst="rect">
            <a:avLst/>
          </a:prstGeom>
        </p:spPr>
        <p:txBody>
          <a:bodyPr lIns="0" tIns="0" rIns="0" bIns="0" rtlCol="0" anchor="t">
            <a:spAutoFit/>
          </a:bodyPr>
          <a:lstStyle/>
          <a:p>
            <a:pPr algn="l">
              <a:lnSpc>
                <a:spcPts val="3120"/>
              </a:lnSpc>
            </a:pPr>
            <a:r>
              <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rPr>
              <a:t>三、用户行为预测</a:t>
            </a:r>
            <a:endParaRPr lang="en-US" sz="2600" b="1">
              <a:solidFill>
                <a:srgbClr val="6F67EC"/>
              </a:solidFill>
              <a:latin typeface="思源黑体-超粗体" panose="020B0A00000000000000" charset="-122"/>
              <a:ea typeface="思源黑体-超粗体" panose="020B0A00000000000000" charset="-122"/>
              <a:cs typeface="思源黑体-超粗体" panose="020B0A00000000000000" charset="-122"/>
              <a:sym typeface="思源黑体-超粗体" panose="020B0A00000000000000" charset="-122"/>
            </a:endParaRPr>
          </a:p>
        </p:txBody>
      </p:sp>
      <p:sp>
        <p:nvSpPr>
          <p:cNvPr id="51" name="TextBox 51"/>
          <p:cNvSpPr txBox="1"/>
          <p:nvPr/>
        </p:nvSpPr>
        <p:spPr>
          <a:xfrm>
            <a:off x="2555112" y="7197892"/>
            <a:ext cx="4657570" cy="705993"/>
          </a:xfrm>
          <a:prstGeom prst="rect">
            <a:avLst/>
          </a:prstGeom>
        </p:spPr>
        <p:txBody>
          <a:bodyPr lIns="0" tIns="0" rIns="0" bIns="0" rtlCol="0" anchor="t">
            <a:spAutoFit/>
          </a:bodyPr>
          <a:lstStyle/>
          <a:p>
            <a:pPr marL="0" lvl="0" indent="0" algn="ctr">
              <a:lnSpc>
                <a:spcPts val="2855"/>
              </a:lnSpc>
              <a:spcBef>
                <a:spcPct val="0"/>
              </a:spcBef>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区别于传统表格，将平台的实时数据，通过折线图，柱状图等形式展现出来，实现数据可视化。</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52"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1"/>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101723" y="698541"/>
            <a:ext cx="5352120"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项目成果与展示</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grpSp>
        <p:nvGrpSpPr>
          <p:cNvPr id="3" name="Group 3"/>
          <p:cNvGrpSpPr/>
          <p:nvPr/>
        </p:nvGrpSpPr>
        <p:grpSpPr>
          <a:xfrm rot="0">
            <a:off x="0" y="788342"/>
            <a:ext cx="2793806" cy="688803"/>
            <a:chOff x="0" y="0"/>
            <a:chExt cx="812800" cy="200393"/>
          </a:xfrm>
        </p:grpSpPr>
        <p:sp>
          <p:nvSpPr>
            <p:cNvPr id="4" name="Freeform 4"/>
            <p:cNvSpPr/>
            <p:nvPr/>
          </p:nvSpPr>
          <p:spPr>
            <a:xfrm>
              <a:off x="0" y="0"/>
              <a:ext cx="812800" cy="200393"/>
            </a:xfrm>
            <a:custGeom>
              <a:avLst/>
              <a:gdLst/>
              <a:ahLst/>
              <a:cxnLst/>
              <a:rect l="l" t="t" r="r" b="b"/>
              <a:pathLst>
                <a:path w="812800" h="200393">
                  <a:moveTo>
                    <a:pt x="0" y="0"/>
                  </a:moveTo>
                  <a:lnTo>
                    <a:pt x="812800" y="0"/>
                  </a:lnTo>
                  <a:lnTo>
                    <a:pt x="812800" y="200393"/>
                  </a:lnTo>
                  <a:lnTo>
                    <a:pt x="0" y="200393"/>
                  </a:lnTo>
                  <a:close/>
                </a:path>
              </a:pathLst>
            </a:custGeom>
            <a:solidFill>
              <a:srgbClr val="1F367F"/>
            </a:solidFill>
          </p:spPr>
        </p:sp>
        <p:sp>
          <p:nvSpPr>
            <p:cNvPr id="5" name="TextBox 5"/>
            <p:cNvSpPr txBox="1"/>
            <p:nvPr/>
          </p:nvSpPr>
          <p:spPr>
            <a:xfrm>
              <a:off x="0" y="-57150"/>
              <a:ext cx="812800" cy="257543"/>
            </a:xfrm>
            <a:prstGeom prst="rect">
              <a:avLst/>
            </a:prstGeom>
          </p:spPr>
          <p:txBody>
            <a:bodyPr lIns="50800" tIns="50800" rIns="50800" bIns="50800" rtlCol="0" anchor="ctr"/>
            <a:lstStyle/>
            <a:p>
              <a:pPr algn="ctr">
                <a:lnSpc>
                  <a:spcPts val="3105"/>
                </a:lnSpc>
              </a:pPr>
            </a:p>
          </p:txBody>
        </p:sp>
      </p:grpSp>
      <p:sp>
        <p:nvSpPr>
          <p:cNvPr id="6" name="TextBox 6"/>
          <p:cNvSpPr txBox="1"/>
          <p:nvPr/>
        </p:nvSpPr>
        <p:spPr>
          <a:xfrm>
            <a:off x="183246" y="814174"/>
            <a:ext cx="242731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第三章节</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grpSp>
        <p:nvGrpSpPr>
          <p:cNvPr id="7" name="Group 7"/>
          <p:cNvGrpSpPr/>
          <p:nvPr/>
        </p:nvGrpSpPr>
        <p:grpSpPr>
          <a:xfrm rot="-10800000">
            <a:off x="0" y="4683227"/>
            <a:ext cx="1753295" cy="5603773"/>
            <a:chOff x="0" y="0"/>
            <a:chExt cx="660400" cy="2110729"/>
          </a:xfrm>
        </p:grpSpPr>
        <p:sp>
          <p:nvSpPr>
            <p:cNvPr id="8" name="Freeform 8"/>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9" name="TextBox 9"/>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0" name="Group 10"/>
          <p:cNvGrpSpPr/>
          <p:nvPr/>
        </p:nvGrpSpPr>
        <p:grpSpPr>
          <a:xfrm rot="0">
            <a:off x="16307084" y="30447"/>
            <a:ext cx="1954246" cy="5978638"/>
            <a:chOff x="0" y="0"/>
            <a:chExt cx="660400" cy="2020366"/>
          </a:xfrm>
        </p:grpSpPr>
        <p:sp>
          <p:nvSpPr>
            <p:cNvPr id="11" name="Freeform 11"/>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2" name="TextBox 12"/>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3" name="Group 13"/>
          <p:cNvGrpSpPr/>
          <p:nvPr/>
        </p:nvGrpSpPr>
        <p:grpSpPr>
          <a:xfrm rot="-10800000">
            <a:off x="15054512" y="7858953"/>
            <a:ext cx="1307817" cy="2428047"/>
            <a:chOff x="0" y="0"/>
            <a:chExt cx="660400" cy="1226076"/>
          </a:xfrm>
        </p:grpSpPr>
        <p:sp>
          <p:nvSpPr>
            <p:cNvPr id="14" name="Freeform 14"/>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5" name="TextBox 15"/>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6" name="Group 16"/>
          <p:cNvGrpSpPr/>
          <p:nvPr/>
        </p:nvGrpSpPr>
        <p:grpSpPr>
          <a:xfrm rot="0">
            <a:off x="2522611" y="3197805"/>
            <a:ext cx="4239081" cy="5572626"/>
            <a:chOff x="0" y="0"/>
            <a:chExt cx="1116466" cy="1467687"/>
          </a:xfrm>
        </p:grpSpPr>
        <p:sp>
          <p:nvSpPr>
            <p:cNvPr id="17" name="Freeform 17"/>
            <p:cNvSpPr/>
            <p:nvPr/>
          </p:nvSpPr>
          <p:spPr>
            <a:xfrm>
              <a:off x="0" y="0"/>
              <a:ext cx="1116466" cy="1467687"/>
            </a:xfrm>
            <a:custGeom>
              <a:avLst/>
              <a:gdLst/>
              <a:ahLst/>
              <a:cxnLst/>
              <a:rect l="l" t="t" r="r" b="b"/>
              <a:pathLst>
                <a:path w="1116466" h="1467687">
                  <a:moveTo>
                    <a:pt x="0" y="0"/>
                  </a:moveTo>
                  <a:lnTo>
                    <a:pt x="1116466" y="0"/>
                  </a:lnTo>
                  <a:lnTo>
                    <a:pt x="1116466" y="1467687"/>
                  </a:lnTo>
                  <a:lnTo>
                    <a:pt x="0" y="1467687"/>
                  </a:lnTo>
                  <a:close/>
                </a:path>
              </a:pathLst>
            </a:custGeom>
            <a:solidFill>
              <a:srgbClr val="EBEEF8"/>
            </a:solidFill>
            <a:ln cap="sq">
              <a:noFill/>
              <a:prstDash val="solid"/>
              <a:miter/>
            </a:ln>
          </p:spPr>
        </p:sp>
        <p:sp>
          <p:nvSpPr>
            <p:cNvPr id="18" name="TextBox 18"/>
            <p:cNvSpPr txBox="1"/>
            <p:nvPr/>
          </p:nvSpPr>
          <p:spPr>
            <a:xfrm>
              <a:off x="0" y="-47625"/>
              <a:ext cx="1116466" cy="1515312"/>
            </a:xfrm>
            <a:prstGeom prst="rect">
              <a:avLst/>
            </a:prstGeom>
          </p:spPr>
          <p:txBody>
            <a:bodyPr lIns="50800" tIns="50800" rIns="50800" bIns="50800" rtlCol="0" anchor="ctr"/>
            <a:lstStyle/>
            <a:p>
              <a:pPr algn="ctr">
                <a:lnSpc>
                  <a:spcPts val="2660"/>
                </a:lnSpc>
              </a:pPr>
            </a:p>
          </p:txBody>
        </p:sp>
      </p:grpSp>
      <p:sp>
        <p:nvSpPr>
          <p:cNvPr id="19" name="TextBox 19"/>
          <p:cNvSpPr txBox="1"/>
          <p:nvPr/>
        </p:nvSpPr>
        <p:spPr>
          <a:xfrm>
            <a:off x="2732281" y="4346401"/>
            <a:ext cx="3862071" cy="3963543"/>
          </a:xfrm>
          <a:prstGeom prst="rect">
            <a:avLst/>
          </a:prstGeom>
        </p:spPr>
        <p:txBody>
          <a:bodyPr lIns="0" tIns="0" rIns="0" bIns="0" rtlCol="0" anchor="t">
            <a:spAutoFit/>
          </a:bodyPr>
          <a:lstStyle/>
          <a:p>
            <a:pPr algn="just">
              <a:lnSpc>
                <a:spcPts val="2855"/>
              </a:lnSpc>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本项目的核心是对开源平台后台数据的梳理和整合。首先，我们从平台的数据库中提取关键指标数据，如项目发布数量、在线人数、用户登录时长、作品发布数量等。通过前端技术（如React、Vue.js）结合数据可视化库（如D3.js、Chart.js），构建三个交互式界面，清晰展示这些数据。第一部分聚焦平台整体运营数据的展示，第二部分专注用户行为数据，第三部分则利用深度学习算法预测用户未来的行为。</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grpSp>
        <p:nvGrpSpPr>
          <p:cNvPr id="20" name="Group 20"/>
          <p:cNvGrpSpPr/>
          <p:nvPr/>
        </p:nvGrpSpPr>
        <p:grpSpPr>
          <a:xfrm rot="0">
            <a:off x="3212716" y="8567119"/>
            <a:ext cx="2639130" cy="488412"/>
            <a:chOff x="0" y="0"/>
            <a:chExt cx="806818" cy="149314"/>
          </a:xfrm>
        </p:grpSpPr>
        <p:sp>
          <p:nvSpPr>
            <p:cNvPr id="21" name="Freeform 21"/>
            <p:cNvSpPr/>
            <p:nvPr/>
          </p:nvSpPr>
          <p:spPr>
            <a:xfrm>
              <a:off x="0" y="0"/>
              <a:ext cx="806818" cy="149314"/>
            </a:xfrm>
            <a:custGeom>
              <a:avLst/>
              <a:gdLst/>
              <a:ahLst/>
              <a:cxnLst/>
              <a:rect l="l" t="t" r="r" b="b"/>
              <a:pathLst>
                <a:path w="806818" h="149314">
                  <a:moveTo>
                    <a:pt x="0" y="0"/>
                  </a:moveTo>
                  <a:lnTo>
                    <a:pt x="806818" y="0"/>
                  </a:lnTo>
                  <a:lnTo>
                    <a:pt x="806818" y="149314"/>
                  </a:lnTo>
                  <a:lnTo>
                    <a:pt x="0" y="149314"/>
                  </a:lnTo>
                  <a:close/>
                </a:path>
              </a:pathLst>
            </a:custGeom>
            <a:solidFill>
              <a:srgbClr val="1F367F"/>
            </a:solidFill>
          </p:spPr>
        </p:sp>
        <p:sp>
          <p:nvSpPr>
            <p:cNvPr id="22" name="TextBox 22"/>
            <p:cNvSpPr txBox="1"/>
            <p:nvPr/>
          </p:nvSpPr>
          <p:spPr>
            <a:xfrm>
              <a:off x="0" y="-57150"/>
              <a:ext cx="806818" cy="206464"/>
            </a:xfrm>
            <a:prstGeom prst="rect">
              <a:avLst/>
            </a:prstGeom>
          </p:spPr>
          <p:txBody>
            <a:bodyPr lIns="50800" tIns="50800" rIns="50800" bIns="50800" rtlCol="0" anchor="ctr"/>
            <a:lstStyle/>
            <a:p>
              <a:pPr algn="ctr">
                <a:lnSpc>
                  <a:spcPts val="3105"/>
                </a:lnSpc>
              </a:pPr>
            </a:p>
          </p:txBody>
        </p:sp>
      </p:grpSp>
      <p:sp>
        <p:nvSpPr>
          <p:cNvPr id="23" name="TextBox 23"/>
          <p:cNvSpPr txBox="1"/>
          <p:nvPr/>
        </p:nvSpPr>
        <p:spPr>
          <a:xfrm>
            <a:off x="3529413" y="8481394"/>
            <a:ext cx="2161994" cy="508889"/>
          </a:xfrm>
          <a:prstGeom prst="rect">
            <a:avLst/>
          </a:prstGeom>
        </p:spPr>
        <p:txBody>
          <a:bodyPr lIns="0" tIns="0" rIns="0" bIns="0" rtlCol="0" anchor="t">
            <a:spAutoFit/>
          </a:bodyPr>
          <a:lstStyle/>
          <a:p>
            <a:pPr algn="ctr">
              <a:lnSpc>
                <a:spcPts val="4230"/>
              </a:lnSpc>
            </a:pPr>
            <a:r>
              <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668K+</a:t>
            </a:r>
            <a:endPar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24" name="Group 24"/>
          <p:cNvGrpSpPr/>
          <p:nvPr/>
        </p:nvGrpSpPr>
        <p:grpSpPr>
          <a:xfrm rot="0">
            <a:off x="7002663" y="2501606"/>
            <a:ext cx="4239081" cy="6268824"/>
            <a:chOff x="0" y="0"/>
            <a:chExt cx="1116466" cy="1651048"/>
          </a:xfrm>
        </p:grpSpPr>
        <p:sp>
          <p:nvSpPr>
            <p:cNvPr id="25" name="Freeform 25"/>
            <p:cNvSpPr/>
            <p:nvPr/>
          </p:nvSpPr>
          <p:spPr>
            <a:xfrm>
              <a:off x="0" y="0"/>
              <a:ext cx="1116466" cy="1651048"/>
            </a:xfrm>
            <a:custGeom>
              <a:avLst/>
              <a:gdLst/>
              <a:ahLst/>
              <a:cxnLst/>
              <a:rect l="l" t="t" r="r" b="b"/>
              <a:pathLst>
                <a:path w="1116466" h="1651048">
                  <a:moveTo>
                    <a:pt x="0" y="0"/>
                  </a:moveTo>
                  <a:lnTo>
                    <a:pt x="1116466" y="0"/>
                  </a:lnTo>
                  <a:lnTo>
                    <a:pt x="1116466" y="1651048"/>
                  </a:lnTo>
                  <a:lnTo>
                    <a:pt x="0" y="1651048"/>
                  </a:lnTo>
                  <a:close/>
                </a:path>
              </a:pathLst>
            </a:custGeom>
            <a:solidFill>
              <a:srgbClr val="EBEEF8"/>
            </a:solidFill>
            <a:ln cap="sq">
              <a:noFill/>
              <a:prstDash val="solid"/>
              <a:miter/>
            </a:ln>
          </p:spPr>
        </p:sp>
        <p:sp>
          <p:nvSpPr>
            <p:cNvPr id="26" name="TextBox 26"/>
            <p:cNvSpPr txBox="1"/>
            <p:nvPr/>
          </p:nvSpPr>
          <p:spPr>
            <a:xfrm>
              <a:off x="0" y="-47625"/>
              <a:ext cx="1116466" cy="1698673"/>
            </a:xfrm>
            <a:prstGeom prst="rect">
              <a:avLst/>
            </a:prstGeom>
          </p:spPr>
          <p:txBody>
            <a:bodyPr lIns="50800" tIns="50800" rIns="50800" bIns="50800" rtlCol="0" anchor="ctr"/>
            <a:lstStyle/>
            <a:p>
              <a:pPr algn="ctr">
                <a:lnSpc>
                  <a:spcPts val="2660"/>
                </a:lnSpc>
              </a:pPr>
            </a:p>
          </p:txBody>
        </p:sp>
      </p:grpSp>
      <p:grpSp>
        <p:nvGrpSpPr>
          <p:cNvPr id="27" name="Group 27"/>
          <p:cNvGrpSpPr/>
          <p:nvPr/>
        </p:nvGrpSpPr>
        <p:grpSpPr>
          <a:xfrm rot="0">
            <a:off x="8453843" y="1983446"/>
            <a:ext cx="1205900" cy="1036320"/>
            <a:chOff x="0" y="0"/>
            <a:chExt cx="812800" cy="698500"/>
          </a:xfrm>
        </p:grpSpPr>
        <p:sp>
          <p:nvSpPr>
            <p:cNvPr id="28" name="Freeform 28"/>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D64AB"/>
            </a:solidFill>
            <a:ln cap="sq">
              <a:noFill/>
              <a:prstDash val="solid"/>
              <a:miter/>
            </a:ln>
          </p:spPr>
        </p:sp>
        <p:sp>
          <p:nvSpPr>
            <p:cNvPr id="29" name="TextBox 29"/>
            <p:cNvSpPr txBox="1"/>
            <p:nvPr/>
          </p:nvSpPr>
          <p:spPr>
            <a:xfrm>
              <a:off x="114300" y="-57150"/>
              <a:ext cx="584200" cy="755650"/>
            </a:xfrm>
            <a:prstGeom prst="rect">
              <a:avLst/>
            </a:prstGeom>
          </p:spPr>
          <p:txBody>
            <a:bodyPr lIns="50800" tIns="50800" rIns="50800" bIns="50800" rtlCol="0" anchor="ctr"/>
            <a:lstStyle/>
            <a:p>
              <a:pPr marL="0" lvl="0" indent="0" algn="ctr">
                <a:lnSpc>
                  <a:spcPts val="3105"/>
                </a:lnSpc>
                <a:spcBef>
                  <a:spcPct val="0"/>
                </a:spcBef>
              </a:pPr>
            </a:p>
          </p:txBody>
        </p:sp>
      </p:grpSp>
      <p:sp>
        <p:nvSpPr>
          <p:cNvPr id="30" name="TextBox 30"/>
          <p:cNvSpPr txBox="1"/>
          <p:nvPr/>
        </p:nvSpPr>
        <p:spPr>
          <a:xfrm>
            <a:off x="7158562" y="4291201"/>
            <a:ext cx="3796461" cy="3239643"/>
          </a:xfrm>
          <a:prstGeom prst="rect">
            <a:avLst/>
          </a:prstGeom>
        </p:spPr>
        <p:txBody>
          <a:bodyPr lIns="0" tIns="0" rIns="0" bIns="0" rtlCol="0" anchor="t">
            <a:spAutoFit/>
          </a:bodyPr>
          <a:lstStyle/>
          <a:p>
            <a:pPr algn="just">
              <a:lnSpc>
                <a:spcPts val="2855"/>
              </a:lnSpc>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本项目的亮点在于将数据可视化与深度学习相结合，实现了高度互动性和智能化的界面。通过前端技术（如React和Vue）与数据可视化库的结合，用户可以实时查看平台运营情况和用户行为，所有数据展示都具有高度的可交互性与实时更新性。此外，利用深度学习进行用户行为预测，为平台管理者提供了前瞻性的决策依据。</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31" name="TextBox 31"/>
          <p:cNvSpPr txBox="1"/>
          <p:nvPr/>
        </p:nvSpPr>
        <p:spPr>
          <a:xfrm>
            <a:off x="8530660" y="2055755"/>
            <a:ext cx="1052265" cy="877977"/>
          </a:xfrm>
          <a:prstGeom prst="rect">
            <a:avLst/>
          </a:prstGeom>
        </p:spPr>
        <p:txBody>
          <a:bodyPr lIns="0" tIns="0" rIns="0" bIns="0" rtlCol="0" anchor="t">
            <a:spAutoFit/>
          </a:bodyPr>
          <a:lstStyle/>
          <a:p>
            <a:pPr algn="ctr">
              <a:lnSpc>
                <a:spcPts val="7240"/>
              </a:lnSpc>
            </a:pPr>
            <a:r>
              <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02</a:t>
            </a:r>
            <a:endPar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32" name="TextBox 32"/>
          <p:cNvSpPr txBox="1"/>
          <p:nvPr/>
        </p:nvSpPr>
        <p:spPr>
          <a:xfrm>
            <a:off x="7237580" y="3123818"/>
            <a:ext cx="3225985" cy="1062608"/>
          </a:xfrm>
          <a:prstGeom prst="rect">
            <a:avLst/>
          </a:prstGeom>
        </p:spPr>
        <p:txBody>
          <a:bodyPr lIns="0" tIns="0" rIns="0" bIns="0" rtlCol="0" anchor="t">
            <a:spAutoFit/>
          </a:bodyPr>
          <a:lstStyle/>
          <a:p>
            <a:pPr algn="ctr">
              <a:lnSpc>
                <a:spcPts val="4370"/>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亮点：实时可视化与智能预测</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33" name="Group 33"/>
          <p:cNvGrpSpPr/>
          <p:nvPr/>
        </p:nvGrpSpPr>
        <p:grpSpPr>
          <a:xfrm rot="0">
            <a:off x="7824435" y="8444563"/>
            <a:ext cx="2639130" cy="488412"/>
            <a:chOff x="0" y="0"/>
            <a:chExt cx="806818" cy="149314"/>
          </a:xfrm>
        </p:grpSpPr>
        <p:sp>
          <p:nvSpPr>
            <p:cNvPr id="34" name="Freeform 34"/>
            <p:cNvSpPr/>
            <p:nvPr/>
          </p:nvSpPr>
          <p:spPr>
            <a:xfrm>
              <a:off x="0" y="0"/>
              <a:ext cx="806818" cy="149314"/>
            </a:xfrm>
            <a:custGeom>
              <a:avLst/>
              <a:gdLst/>
              <a:ahLst/>
              <a:cxnLst/>
              <a:rect l="l" t="t" r="r" b="b"/>
              <a:pathLst>
                <a:path w="806818" h="149314">
                  <a:moveTo>
                    <a:pt x="0" y="0"/>
                  </a:moveTo>
                  <a:lnTo>
                    <a:pt x="806818" y="0"/>
                  </a:lnTo>
                  <a:lnTo>
                    <a:pt x="806818" y="149314"/>
                  </a:lnTo>
                  <a:lnTo>
                    <a:pt x="0" y="149314"/>
                  </a:lnTo>
                  <a:close/>
                </a:path>
              </a:pathLst>
            </a:custGeom>
            <a:solidFill>
              <a:srgbClr val="4D64AB"/>
            </a:solidFill>
          </p:spPr>
        </p:sp>
        <p:sp>
          <p:nvSpPr>
            <p:cNvPr id="35" name="TextBox 35"/>
            <p:cNvSpPr txBox="1"/>
            <p:nvPr/>
          </p:nvSpPr>
          <p:spPr>
            <a:xfrm>
              <a:off x="0" y="-57150"/>
              <a:ext cx="806818" cy="206464"/>
            </a:xfrm>
            <a:prstGeom prst="rect">
              <a:avLst/>
            </a:prstGeom>
          </p:spPr>
          <p:txBody>
            <a:bodyPr lIns="50800" tIns="50800" rIns="50800" bIns="50800" rtlCol="0" anchor="ctr"/>
            <a:lstStyle/>
            <a:p>
              <a:pPr algn="ctr">
                <a:lnSpc>
                  <a:spcPts val="3105"/>
                </a:lnSpc>
              </a:pPr>
            </a:p>
          </p:txBody>
        </p:sp>
      </p:grpSp>
      <p:sp>
        <p:nvSpPr>
          <p:cNvPr id="36" name="TextBox 36"/>
          <p:cNvSpPr txBox="1"/>
          <p:nvPr/>
        </p:nvSpPr>
        <p:spPr>
          <a:xfrm>
            <a:off x="8063003" y="8391462"/>
            <a:ext cx="2161994" cy="508889"/>
          </a:xfrm>
          <a:prstGeom prst="rect">
            <a:avLst/>
          </a:prstGeom>
        </p:spPr>
        <p:txBody>
          <a:bodyPr lIns="0" tIns="0" rIns="0" bIns="0" rtlCol="0" anchor="t">
            <a:spAutoFit/>
          </a:bodyPr>
          <a:lstStyle/>
          <a:p>
            <a:pPr algn="ctr">
              <a:lnSpc>
                <a:spcPts val="4230"/>
              </a:lnSpc>
            </a:pPr>
            <a:r>
              <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188K+</a:t>
            </a:r>
            <a:endPar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37" name="Group 37"/>
          <p:cNvGrpSpPr/>
          <p:nvPr/>
        </p:nvGrpSpPr>
        <p:grpSpPr>
          <a:xfrm rot="0">
            <a:off x="11784669" y="3301282"/>
            <a:ext cx="4239081" cy="5420111"/>
            <a:chOff x="0" y="0"/>
            <a:chExt cx="1116466" cy="1427519"/>
          </a:xfrm>
        </p:grpSpPr>
        <p:sp>
          <p:nvSpPr>
            <p:cNvPr id="38" name="Freeform 38"/>
            <p:cNvSpPr/>
            <p:nvPr/>
          </p:nvSpPr>
          <p:spPr>
            <a:xfrm>
              <a:off x="0" y="0"/>
              <a:ext cx="1116466" cy="1427519"/>
            </a:xfrm>
            <a:custGeom>
              <a:avLst/>
              <a:gdLst/>
              <a:ahLst/>
              <a:cxnLst/>
              <a:rect l="l" t="t" r="r" b="b"/>
              <a:pathLst>
                <a:path w="1116466" h="1427519">
                  <a:moveTo>
                    <a:pt x="0" y="0"/>
                  </a:moveTo>
                  <a:lnTo>
                    <a:pt x="1116466" y="0"/>
                  </a:lnTo>
                  <a:lnTo>
                    <a:pt x="1116466" y="1427519"/>
                  </a:lnTo>
                  <a:lnTo>
                    <a:pt x="0" y="1427519"/>
                  </a:lnTo>
                  <a:close/>
                </a:path>
              </a:pathLst>
            </a:custGeom>
            <a:solidFill>
              <a:srgbClr val="EBEEF8"/>
            </a:solidFill>
            <a:ln cap="sq">
              <a:noFill/>
              <a:prstDash val="solid"/>
              <a:miter/>
            </a:ln>
          </p:spPr>
        </p:sp>
        <p:sp>
          <p:nvSpPr>
            <p:cNvPr id="39" name="TextBox 39"/>
            <p:cNvSpPr txBox="1"/>
            <p:nvPr/>
          </p:nvSpPr>
          <p:spPr>
            <a:xfrm>
              <a:off x="0" y="-47625"/>
              <a:ext cx="1116466" cy="1475144"/>
            </a:xfrm>
            <a:prstGeom prst="rect">
              <a:avLst/>
            </a:prstGeom>
          </p:spPr>
          <p:txBody>
            <a:bodyPr lIns="50800" tIns="50800" rIns="50800" bIns="50800" rtlCol="0" anchor="ctr"/>
            <a:lstStyle/>
            <a:p>
              <a:pPr algn="ctr">
                <a:lnSpc>
                  <a:spcPts val="2660"/>
                </a:lnSpc>
              </a:pPr>
            </a:p>
          </p:txBody>
        </p:sp>
      </p:grpSp>
      <p:grpSp>
        <p:nvGrpSpPr>
          <p:cNvPr id="40" name="Group 40"/>
          <p:cNvGrpSpPr/>
          <p:nvPr/>
        </p:nvGrpSpPr>
        <p:grpSpPr>
          <a:xfrm rot="0">
            <a:off x="13301259" y="2783122"/>
            <a:ext cx="1205900" cy="1036320"/>
            <a:chOff x="0" y="0"/>
            <a:chExt cx="812800" cy="698500"/>
          </a:xfrm>
        </p:grpSpPr>
        <p:sp>
          <p:nvSpPr>
            <p:cNvPr id="41" name="Freeform 41"/>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1F367F"/>
            </a:solidFill>
            <a:ln cap="sq">
              <a:noFill/>
              <a:prstDash val="solid"/>
              <a:miter/>
            </a:ln>
          </p:spPr>
        </p:sp>
        <p:sp>
          <p:nvSpPr>
            <p:cNvPr id="42" name="TextBox 42"/>
            <p:cNvSpPr txBox="1"/>
            <p:nvPr/>
          </p:nvSpPr>
          <p:spPr>
            <a:xfrm>
              <a:off x="114300" y="-57150"/>
              <a:ext cx="584200" cy="755650"/>
            </a:xfrm>
            <a:prstGeom prst="rect">
              <a:avLst/>
            </a:prstGeom>
          </p:spPr>
          <p:txBody>
            <a:bodyPr lIns="50800" tIns="50800" rIns="50800" bIns="50800" rtlCol="0" anchor="ctr"/>
            <a:lstStyle/>
            <a:p>
              <a:pPr marL="0" lvl="0" indent="0" algn="ctr">
                <a:lnSpc>
                  <a:spcPts val="3105"/>
                </a:lnSpc>
                <a:spcBef>
                  <a:spcPct val="0"/>
                </a:spcBef>
              </a:pPr>
            </a:p>
          </p:txBody>
        </p:sp>
      </p:grpSp>
      <p:sp>
        <p:nvSpPr>
          <p:cNvPr id="43" name="TextBox 43"/>
          <p:cNvSpPr txBox="1"/>
          <p:nvPr/>
        </p:nvSpPr>
        <p:spPr>
          <a:xfrm>
            <a:off x="12291216" y="5057775"/>
            <a:ext cx="3225985" cy="3239643"/>
          </a:xfrm>
          <a:prstGeom prst="rect">
            <a:avLst/>
          </a:prstGeom>
        </p:spPr>
        <p:txBody>
          <a:bodyPr lIns="0" tIns="0" rIns="0" bIns="0" rtlCol="0" anchor="t">
            <a:spAutoFit/>
          </a:bodyPr>
          <a:lstStyle/>
          <a:p>
            <a:pPr algn="just">
              <a:lnSpc>
                <a:spcPts val="2855"/>
              </a:lnSpc>
            </a:pPr>
            <a:r>
              <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该项目的难点主要集中在两个方面。首先是数据处理，由于平台数据种类繁多且存在缺失和噪声，如何高效清洗、整理和转换这些数据，确保数据的准确性和一致性是一个挑战。其次，第三部分的用户行为预测涉及深度学习模型的应用，这一过程需要较高的技术深度和计算资源支持。</a:t>
            </a:r>
            <a:endParaRPr lang="en-US" sz="1700">
              <a:solidFill>
                <a:srgbClr val="100F0D"/>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44" name="TextBox 44"/>
          <p:cNvSpPr txBox="1"/>
          <p:nvPr/>
        </p:nvSpPr>
        <p:spPr>
          <a:xfrm>
            <a:off x="13378076" y="2790856"/>
            <a:ext cx="1052265" cy="877977"/>
          </a:xfrm>
          <a:prstGeom prst="rect">
            <a:avLst/>
          </a:prstGeom>
        </p:spPr>
        <p:txBody>
          <a:bodyPr lIns="0" tIns="0" rIns="0" bIns="0" rtlCol="0" anchor="t">
            <a:spAutoFit/>
          </a:bodyPr>
          <a:lstStyle/>
          <a:p>
            <a:pPr algn="ctr">
              <a:lnSpc>
                <a:spcPts val="7240"/>
              </a:lnSpc>
            </a:pPr>
            <a:r>
              <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45" name="TextBox 45"/>
          <p:cNvSpPr txBox="1"/>
          <p:nvPr/>
        </p:nvSpPr>
        <p:spPr>
          <a:xfrm>
            <a:off x="12200249" y="3871342"/>
            <a:ext cx="3023525" cy="1062608"/>
          </a:xfrm>
          <a:prstGeom prst="rect">
            <a:avLst/>
          </a:prstGeom>
        </p:spPr>
        <p:txBody>
          <a:bodyPr lIns="0" tIns="0" rIns="0" bIns="0" rtlCol="0" anchor="t">
            <a:spAutoFit/>
          </a:bodyPr>
          <a:lstStyle/>
          <a:p>
            <a:pPr algn="ctr">
              <a:lnSpc>
                <a:spcPts val="4370"/>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难点：数据处理与预测模型构建</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46" name="Group 46"/>
          <p:cNvGrpSpPr/>
          <p:nvPr/>
        </p:nvGrpSpPr>
        <p:grpSpPr>
          <a:xfrm rot="0">
            <a:off x="12584644" y="8444563"/>
            <a:ext cx="2639130" cy="488412"/>
            <a:chOff x="0" y="0"/>
            <a:chExt cx="806818" cy="149314"/>
          </a:xfrm>
        </p:grpSpPr>
        <p:sp>
          <p:nvSpPr>
            <p:cNvPr id="47" name="Freeform 47"/>
            <p:cNvSpPr/>
            <p:nvPr/>
          </p:nvSpPr>
          <p:spPr>
            <a:xfrm>
              <a:off x="0" y="0"/>
              <a:ext cx="806818" cy="149314"/>
            </a:xfrm>
            <a:custGeom>
              <a:avLst/>
              <a:gdLst/>
              <a:ahLst/>
              <a:cxnLst/>
              <a:rect l="l" t="t" r="r" b="b"/>
              <a:pathLst>
                <a:path w="806818" h="149314">
                  <a:moveTo>
                    <a:pt x="0" y="0"/>
                  </a:moveTo>
                  <a:lnTo>
                    <a:pt x="806818" y="0"/>
                  </a:lnTo>
                  <a:lnTo>
                    <a:pt x="806818" y="149314"/>
                  </a:lnTo>
                  <a:lnTo>
                    <a:pt x="0" y="149314"/>
                  </a:lnTo>
                  <a:close/>
                </a:path>
              </a:pathLst>
            </a:custGeom>
            <a:solidFill>
              <a:srgbClr val="1F367F"/>
            </a:solidFill>
          </p:spPr>
        </p:sp>
        <p:sp>
          <p:nvSpPr>
            <p:cNvPr id="48" name="TextBox 48"/>
            <p:cNvSpPr txBox="1"/>
            <p:nvPr/>
          </p:nvSpPr>
          <p:spPr>
            <a:xfrm>
              <a:off x="0" y="-57150"/>
              <a:ext cx="806818" cy="206464"/>
            </a:xfrm>
            <a:prstGeom prst="rect">
              <a:avLst/>
            </a:prstGeom>
          </p:spPr>
          <p:txBody>
            <a:bodyPr lIns="50800" tIns="50800" rIns="50800" bIns="50800" rtlCol="0" anchor="ctr"/>
            <a:lstStyle/>
            <a:p>
              <a:pPr algn="ctr">
                <a:lnSpc>
                  <a:spcPts val="3105"/>
                </a:lnSpc>
              </a:pPr>
            </a:p>
          </p:txBody>
        </p:sp>
      </p:grpSp>
      <p:sp>
        <p:nvSpPr>
          <p:cNvPr id="49" name="TextBox 49"/>
          <p:cNvSpPr txBox="1"/>
          <p:nvPr/>
        </p:nvSpPr>
        <p:spPr>
          <a:xfrm>
            <a:off x="12823212" y="8424087"/>
            <a:ext cx="2161994" cy="508889"/>
          </a:xfrm>
          <a:prstGeom prst="rect">
            <a:avLst/>
          </a:prstGeom>
        </p:spPr>
        <p:txBody>
          <a:bodyPr lIns="0" tIns="0" rIns="0" bIns="0" rtlCol="0" anchor="t">
            <a:spAutoFit/>
          </a:bodyPr>
          <a:lstStyle/>
          <a:p>
            <a:pPr algn="ctr">
              <a:lnSpc>
                <a:spcPts val="4230"/>
              </a:lnSpc>
            </a:pPr>
            <a:r>
              <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280K+</a:t>
            </a:r>
            <a:endParaRPr lang="en-US" sz="2800"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50" name="TextBox 50"/>
          <p:cNvSpPr txBox="1"/>
          <p:nvPr/>
        </p:nvSpPr>
        <p:spPr>
          <a:xfrm>
            <a:off x="14908611" y="2231952"/>
            <a:ext cx="1052265" cy="877977"/>
          </a:xfrm>
          <a:prstGeom prst="rect">
            <a:avLst/>
          </a:prstGeom>
        </p:spPr>
        <p:txBody>
          <a:bodyPr lIns="0" tIns="0" rIns="0" bIns="0" rtlCol="0" anchor="t">
            <a:spAutoFit/>
          </a:bodyPr>
          <a:lstStyle/>
          <a:p>
            <a:pPr algn="ctr">
              <a:lnSpc>
                <a:spcPts val="7240"/>
              </a:lnSpc>
            </a:pPr>
            <a:r>
              <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grpSp>
        <p:nvGrpSpPr>
          <p:cNvPr id="51" name="Group 51"/>
          <p:cNvGrpSpPr/>
          <p:nvPr/>
        </p:nvGrpSpPr>
        <p:grpSpPr>
          <a:xfrm rot="0">
            <a:off x="3873978" y="2679645"/>
            <a:ext cx="1205900" cy="1036320"/>
            <a:chOff x="0" y="0"/>
            <a:chExt cx="812800" cy="698500"/>
          </a:xfrm>
        </p:grpSpPr>
        <p:sp>
          <p:nvSpPr>
            <p:cNvPr id="52" name="Freeform 52"/>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1F367F"/>
            </a:solidFill>
            <a:ln cap="sq">
              <a:noFill/>
              <a:prstDash val="solid"/>
              <a:miter/>
            </a:ln>
          </p:spPr>
        </p:sp>
        <p:sp>
          <p:nvSpPr>
            <p:cNvPr id="53" name="TextBox 53"/>
            <p:cNvSpPr txBox="1"/>
            <p:nvPr/>
          </p:nvSpPr>
          <p:spPr>
            <a:xfrm>
              <a:off x="114300" y="-57150"/>
              <a:ext cx="584200" cy="755650"/>
            </a:xfrm>
            <a:prstGeom prst="rect">
              <a:avLst/>
            </a:prstGeom>
          </p:spPr>
          <p:txBody>
            <a:bodyPr lIns="50800" tIns="50800" rIns="50800" bIns="50800" rtlCol="0" anchor="ctr"/>
            <a:lstStyle/>
            <a:p>
              <a:pPr marL="0" lvl="0" indent="0" algn="ctr">
                <a:lnSpc>
                  <a:spcPts val="3105"/>
                </a:lnSpc>
                <a:spcBef>
                  <a:spcPct val="0"/>
                </a:spcBef>
              </a:pPr>
            </a:p>
          </p:txBody>
        </p:sp>
      </p:grpSp>
      <p:sp>
        <p:nvSpPr>
          <p:cNvPr id="54" name="TextBox 54"/>
          <p:cNvSpPr txBox="1"/>
          <p:nvPr/>
        </p:nvSpPr>
        <p:spPr>
          <a:xfrm>
            <a:off x="3951413" y="2687379"/>
            <a:ext cx="1052265" cy="877977"/>
          </a:xfrm>
          <a:prstGeom prst="rect">
            <a:avLst/>
          </a:prstGeom>
        </p:spPr>
        <p:txBody>
          <a:bodyPr lIns="0" tIns="0" rIns="0" bIns="0" rtlCol="0" anchor="t">
            <a:spAutoFit/>
          </a:bodyPr>
          <a:lstStyle/>
          <a:p>
            <a:pPr algn="ctr">
              <a:lnSpc>
                <a:spcPts val="7240"/>
              </a:lnSpc>
            </a:pPr>
            <a:r>
              <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rPr>
              <a:t>03</a:t>
            </a:r>
            <a:endParaRPr lang="en-US" sz="4795" b="1">
              <a:solidFill>
                <a:srgbClr val="FFFFFF"/>
              </a:solidFill>
              <a:latin typeface="Akzidenz-Grotesk Bold" panose="02000803050000020004"/>
              <a:ea typeface="Akzidenz-Grotesk Bold" panose="02000803050000020004"/>
              <a:cs typeface="Akzidenz-Grotesk Bold" panose="02000803050000020004"/>
              <a:sym typeface="Akzidenz-Grotesk Bold" panose="02000803050000020004"/>
            </a:endParaRPr>
          </a:p>
        </p:txBody>
      </p:sp>
      <p:sp>
        <p:nvSpPr>
          <p:cNvPr id="55" name="TextBox 55"/>
          <p:cNvSpPr txBox="1"/>
          <p:nvPr/>
        </p:nvSpPr>
        <p:spPr>
          <a:xfrm>
            <a:off x="2626467" y="3733717"/>
            <a:ext cx="3967885" cy="510158"/>
          </a:xfrm>
          <a:prstGeom prst="rect">
            <a:avLst/>
          </a:prstGeom>
        </p:spPr>
        <p:txBody>
          <a:bodyPr lIns="0" tIns="0" rIns="0" bIns="0" rtlCol="0" anchor="t">
            <a:spAutoFit/>
          </a:bodyPr>
          <a:lstStyle/>
          <a:p>
            <a:pPr algn="ctr">
              <a:lnSpc>
                <a:spcPts val="4370"/>
              </a:lnSpc>
            </a:pPr>
            <a:r>
              <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重点：数据整合与可视化</a:t>
            </a:r>
            <a:endParaRPr lang="en-US" sz="2800" b="1">
              <a:solidFill>
                <a:srgbClr val="1E1E1E"/>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56"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1"/>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0" y="788342"/>
            <a:ext cx="5315366" cy="688803"/>
            <a:chOff x="0" y="0"/>
            <a:chExt cx="1546395" cy="200393"/>
          </a:xfrm>
        </p:grpSpPr>
        <p:sp>
          <p:nvSpPr>
            <p:cNvPr id="3" name="Freeform 3"/>
            <p:cNvSpPr/>
            <p:nvPr/>
          </p:nvSpPr>
          <p:spPr>
            <a:xfrm>
              <a:off x="0" y="0"/>
              <a:ext cx="1546395" cy="200393"/>
            </a:xfrm>
            <a:custGeom>
              <a:avLst/>
              <a:gdLst/>
              <a:ahLst/>
              <a:cxnLst/>
              <a:rect l="l" t="t" r="r" b="b"/>
              <a:pathLst>
                <a:path w="1546395" h="200393">
                  <a:moveTo>
                    <a:pt x="0" y="0"/>
                  </a:moveTo>
                  <a:lnTo>
                    <a:pt x="1546395" y="0"/>
                  </a:lnTo>
                  <a:lnTo>
                    <a:pt x="1546395" y="200393"/>
                  </a:lnTo>
                  <a:lnTo>
                    <a:pt x="0" y="200393"/>
                  </a:lnTo>
                  <a:close/>
                </a:path>
              </a:pathLst>
            </a:custGeom>
            <a:solidFill>
              <a:srgbClr val="1F367F"/>
            </a:solidFill>
          </p:spPr>
        </p:sp>
        <p:sp>
          <p:nvSpPr>
            <p:cNvPr id="4" name="TextBox 4"/>
            <p:cNvSpPr txBox="1"/>
            <p:nvPr/>
          </p:nvSpPr>
          <p:spPr>
            <a:xfrm>
              <a:off x="0" y="-57150"/>
              <a:ext cx="1546395" cy="257543"/>
            </a:xfrm>
            <a:prstGeom prst="rect">
              <a:avLst/>
            </a:prstGeom>
          </p:spPr>
          <p:txBody>
            <a:bodyPr lIns="50800" tIns="50800" rIns="50800" bIns="50800" rtlCol="0" anchor="ctr"/>
            <a:lstStyle/>
            <a:p>
              <a:pPr algn="ctr">
                <a:lnSpc>
                  <a:spcPts val="3105"/>
                </a:lnSpc>
              </a:pPr>
            </a:p>
          </p:txBody>
        </p:sp>
      </p:grpSp>
      <p:grpSp>
        <p:nvGrpSpPr>
          <p:cNvPr id="5" name="Group 5"/>
          <p:cNvGrpSpPr/>
          <p:nvPr/>
        </p:nvGrpSpPr>
        <p:grpSpPr>
          <a:xfrm rot="-10800000">
            <a:off x="0" y="4683227"/>
            <a:ext cx="1753295" cy="5603773"/>
            <a:chOff x="0" y="0"/>
            <a:chExt cx="660400" cy="2110729"/>
          </a:xfrm>
        </p:grpSpPr>
        <p:sp>
          <p:nvSpPr>
            <p:cNvPr id="6" name="Freeform 6"/>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7" name="TextBox 7"/>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8" name="Group 8"/>
          <p:cNvGrpSpPr/>
          <p:nvPr/>
        </p:nvGrpSpPr>
        <p:grpSpPr>
          <a:xfrm rot="0">
            <a:off x="8915488" y="1363957"/>
            <a:ext cx="8003168" cy="7894343"/>
            <a:chOff x="0" y="0"/>
            <a:chExt cx="2107830" cy="2079168"/>
          </a:xfrm>
        </p:grpSpPr>
        <p:sp>
          <p:nvSpPr>
            <p:cNvPr id="9" name="Freeform 9"/>
            <p:cNvSpPr/>
            <p:nvPr/>
          </p:nvSpPr>
          <p:spPr>
            <a:xfrm>
              <a:off x="0" y="0"/>
              <a:ext cx="2107830" cy="2079168"/>
            </a:xfrm>
            <a:custGeom>
              <a:avLst/>
              <a:gdLst/>
              <a:ahLst/>
              <a:cxnLst/>
              <a:rect l="l" t="t" r="r" b="b"/>
              <a:pathLst>
                <a:path w="2107830" h="2079168">
                  <a:moveTo>
                    <a:pt x="0" y="0"/>
                  </a:moveTo>
                  <a:lnTo>
                    <a:pt x="2107830" y="0"/>
                  </a:lnTo>
                  <a:lnTo>
                    <a:pt x="2107830" y="2079168"/>
                  </a:lnTo>
                  <a:lnTo>
                    <a:pt x="0" y="2079168"/>
                  </a:lnTo>
                  <a:close/>
                </a:path>
              </a:pathLst>
            </a:custGeom>
            <a:solidFill>
              <a:srgbClr val="1F367F"/>
            </a:solidFill>
          </p:spPr>
        </p:sp>
        <p:sp>
          <p:nvSpPr>
            <p:cNvPr id="10" name="TextBox 10"/>
            <p:cNvSpPr txBox="1"/>
            <p:nvPr/>
          </p:nvSpPr>
          <p:spPr>
            <a:xfrm>
              <a:off x="0" y="-19050"/>
              <a:ext cx="2107830" cy="2098218"/>
            </a:xfrm>
            <a:prstGeom prst="rect">
              <a:avLst/>
            </a:prstGeom>
          </p:spPr>
          <p:txBody>
            <a:bodyPr lIns="50800" tIns="50800" rIns="50800" bIns="50800" rtlCol="0" anchor="ctr"/>
            <a:lstStyle/>
            <a:p>
              <a:pPr algn="ctr">
                <a:lnSpc>
                  <a:spcPts val="2160"/>
                </a:lnSpc>
              </a:pPr>
            </a:p>
          </p:txBody>
        </p:sp>
      </p:grpSp>
      <p:grpSp>
        <p:nvGrpSpPr>
          <p:cNvPr id="11" name="Group 11"/>
          <p:cNvGrpSpPr/>
          <p:nvPr/>
        </p:nvGrpSpPr>
        <p:grpSpPr>
          <a:xfrm rot="0">
            <a:off x="16362329" y="30447"/>
            <a:ext cx="1954246" cy="5978638"/>
            <a:chOff x="0" y="0"/>
            <a:chExt cx="660400" cy="2020366"/>
          </a:xfrm>
        </p:grpSpPr>
        <p:sp>
          <p:nvSpPr>
            <p:cNvPr id="12" name="Freeform 12"/>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FFFFFF">
                    <a:alpha val="8000"/>
                  </a:srgbClr>
                </a:gs>
              </a:gsLst>
              <a:lin ang="5400000"/>
            </a:gradFill>
            <a:ln cap="sq">
              <a:noFill/>
              <a:prstDash val="solid"/>
              <a:miter/>
            </a:ln>
          </p:spPr>
        </p:sp>
        <p:sp>
          <p:nvSpPr>
            <p:cNvPr id="13" name="TextBox 13"/>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4" name="Group 14"/>
          <p:cNvGrpSpPr/>
          <p:nvPr/>
        </p:nvGrpSpPr>
        <p:grpSpPr>
          <a:xfrm rot="-10800000">
            <a:off x="14675162" y="8347302"/>
            <a:ext cx="1307817" cy="2428047"/>
            <a:chOff x="0" y="0"/>
            <a:chExt cx="660400" cy="1226076"/>
          </a:xfrm>
        </p:grpSpPr>
        <p:sp>
          <p:nvSpPr>
            <p:cNvPr id="15" name="Freeform 15"/>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FFFFFF">
                    <a:alpha val="8000"/>
                  </a:srgbClr>
                </a:gs>
              </a:gsLst>
              <a:lin ang="5400000"/>
            </a:gradFill>
            <a:ln cap="sq">
              <a:noFill/>
              <a:prstDash val="solid"/>
              <a:miter/>
            </a:ln>
          </p:spPr>
        </p:sp>
        <p:sp>
          <p:nvSpPr>
            <p:cNvPr id="16" name="TextBox 16"/>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7" name="Group 17"/>
          <p:cNvGrpSpPr/>
          <p:nvPr/>
        </p:nvGrpSpPr>
        <p:grpSpPr>
          <a:xfrm rot="0">
            <a:off x="681577" y="3493536"/>
            <a:ext cx="7381741" cy="4606665"/>
            <a:chOff x="0" y="0"/>
            <a:chExt cx="43588325" cy="27201820"/>
          </a:xfrm>
        </p:grpSpPr>
        <p:sp>
          <p:nvSpPr>
            <p:cNvPr id="18" name="Freeform 18"/>
            <p:cNvSpPr/>
            <p:nvPr/>
          </p:nvSpPr>
          <p:spPr>
            <a:xfrm>
              <a:off x="0" y="0"/>
              <a:ext cx="43588341" cy="27201812"/>
            </a:xfrm>
            <a:custGeom>
              <a:avLst/>
              <a:gdLst/>
              <a:ahLst/>
              <a:cxnLst/>
              <a:rect l="l" t="t" r="r" b="b"/>
              <a:pathLst>
                <a:path w="43588341" h="27201812">
                  <a:moveTo>
                    <a:pt x="0" y="0"/>
                  </a:moveTo>
                  <a:lnTo>
                    <a:pt x="43588341" y="0"/>
                  </a:lnTo>
                  <a:lnTo>
                    <a:pt x="43588341" y="27201812"/>
                  </a:lnTo>
                  <a:lnTo>
                    <a:pt x="0" y="27201812"/>
                  </a:lnTo>
                </a:path>
              </a:pathLst>
            </a:custGeom>
            <a:blipFill>
              <a:blip r:embed="rId1"/>
              <a:stretch>
                <a:fillRect l="-9611" r="-9611"/>
              </a:stretch>
            </a:blipFill>
          </p:spPr>
        </p:sp>
      </p:grpSp>
      <p:sp>
        <p:nvSpPr>
          <p:cNvPr id="19" name="AutoShape 19"/>
          <p:cNvSpPr/>
          <p:nvPr/>
        </p:nvSpPr>
        <p:spPr>
          <a:xfrm>
            <a:off x="9144000" y="5758405"/>
            <a:ext cx="6517764" cy="0"/>
          </a:xfrm>
          <a:prstGeom prst="line">
            <a:avLst/>
          </a:prstGeom>
          <a:ln w="9525" cap="flat">
            <a:solidFill>
              <a:srgbClr val="FFFFFF"/>
            </a:solidFill>
            <a:prstDash val="solid"/>
            <a:headEnd type="none" w="sm" len="sm"/>
            <a:tailEnd type="none" w="sm" len="sm"/>
          </a:ln>
        </p:spPr>
      </p:sp>
      <p:sp>
        <p:nvSpPr>
          <p:cNvPr id="20" name="TextBox 20"/>
          <p:cNvSpPr txBox="1"/>
          <p:nvPr/>
        </p:nvSpPr>
        <p:spPr>
          <a:xfrm>
            <a:off x="681577" y="2229191"/>
            <a:ext cx="7034618"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平台数据分析&amp;可视化</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sp>
        <p:nvSpPr>
          <p:cNvPr id="21" name="TextBox 21"/>
          <p:cNvSpPr txBox="1"/>
          <p:nvPr/>
        </p:nvSpPr>
        <p:spPr>
          <a:xfrm>
            <a:off x="183246" y="814174"/>
            <a:ext cx="453632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第二部分：模块一</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22" name="TextBox 22"/>
          <p:cNvSpPr txBox="1"/>
          <p:nvPr/>
        </p:nvSpPr>
        <p:spPr>
          <a:xfrm>
            <a:off x="9149204" y="2466375"/>
            <a:ext cx="6517764" cy="2562860"/>
          </a:xfrm>
          <a:prstGeom prst="rect">
            <a:avLst/>
          </a:prstGeom>
        </p:spPr>
        <p:txBody>
          <a:bodyPr lIns="0" tIns="0" rIns="0" bIns="0" rtlCol="0" anchor="t">
            <a:spAutoFit/>
          </a:bodyPr>
          <a:lstStyle/>
          <a:p>
            <a:pPr algn="l">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该模块包含多个数据指标，如发布项目数量、在线人数、Issue首次响应时间、代码提交者数量、更新Issue数量、代码更新频率等。每个指标将通过不同的可视化形式呈现，包括折线图、柱状图、饼图等，以便用户快速获取关键信息。</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algn="l">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例如，平台管理者可以通过发布项目数量了解平台的增长趋势；通过在线人数与代码提交者数量分析平台的活跃度；而Issue首次响应时间和更新频率可以帮助监控平台的响应效率和维护水平。</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3" name="TextBox 23"/>
          <p:cNvSpPr txBox="1"/>
          <p:nvPr/>
        </p:nvSpPr>
        <p:spPr>
          <a:xfrm>
            <a:off x="9149204" y="1628904"/>
            <a:ext cx="2889059" cy="510158"/>
          </a:xfrm>
          <a:prstGeom prst="rect">
            <a:avLst/>
          </a:prstGeom>
        </p:spPr>
        <p:txBody>
          <a:bodyPr lIns="0" tIns="0" rIns="0" bIns="0" rtlCol="0" anchor="t">
            <a:spAutoFit/>
          </a:bodyPr>
          <a:lstStyle/>
          <a:p>
            <a:pPr algn="l">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功能设想：</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4" name="TextBox 24"/>
          <p:cNvSpPr txBox="1"/>
          <p:nvPr/>
        </p:nvSpPr>
        <p:spPr>
          <a:xfrm>
            <a:off x="9144000" y="6184265"/>
            <a:ext cx="6517640" cy="2144395"/>
          </a:xfrm>
          <a:prstGeom prst="rect">
            <a:avLst/>
          </a:prstGeom>
        </p:spPr>
        <p:txBody>
          <a:bodyPr lIns="0" tIns="0" rIns="0" bIns="0" rtlCol="0" anchor="t">
            <a:noAutofit/>
          </a:bodyPr>
          <a:lstStyle/>
          <a:p>
            <a:pPr algn="l">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通过查看这些数据，管理者可以了解平台在不同时间段的使用情况，及时发现问题并优化平台性能。比如，若发现Issue首次响应时间过长，可以促使平台改进响应机制；如果代码提交者数量减少，则可采取措施吸引更多开发者参与。此外，通过定期监测代码更新频率，可以评估平台的持续维护和活跃开发情况，从而确保开源项目的健康发展。</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25" name="TextBox 25"/>
          <p:cNvSpPr txBox="1"/>
          <p:nvPr/>
        </p:nvSpPr>
        <p:spPr>
          <a:xfrm>
            <a:off x="9149204" y="5711144"/>
            <a:ext cx="2889059" cy="510158"/>
          </a:xfrm>
          <a:prstGeom prst="rect">
            <a:avLst/>
          </a:prstGeom>
        </p:spPr>
        <p:txBody>
          <a:bodyPr lIns="0" tIns="0" rIns="0" bIns="0" rtlCol="0" anchor="t">
            <a:spAutoFit/>
          </a:bodyPr>
          <a:lstStyle/>
          <a:p>
            <a:pPr algn="l">
              <a:lnSpc>
                <a:spcPts val="4370"/>
              </a:lnSpc>
            </a:pPr>
            <a:r>
              <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意义：</a:t>
            </a:r>
            <a:endParaRPr lang="en-US" sz="2800" b="1">
              <a:solidFill>
                <a:srgbClr val="FFFFFF"/>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sp>
        <p:nvSpPr>
          <p:cNvPr id="26"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876648" y="2082102"/>
            <a:ext cx="16062576" cy="6011540"/>
            <a:chOff x="0" y="0"/>
            <a:chExt cx="97912977" cy="36644669"/>
          </a:xfrm>
        </p:grpSpPr>
        <p:sp>
          <p:nvSpPr>
            <p:cNvPr id="3" name="Freeform 3"/>
            <p:cNvSpPr/>
            <p:nvPr/>
          </p:nvSpPr>
          <p:spPr>
            <a:xfrm>
              <a:off x="0" y="0"/>
              <a:ext cx="97912994" cy="36644659"/>
            </a:xfrm>
            <a:custGeom>
              <a:avLst/>
              <a:gdLst/>
              <a:ahLst/>
              <a:cxnLst/>
              <a:rect l="l" t="t" r="r" b="b"/>
              <a:pathLst>
                <a:path w="97912994" h="36644659">
                  <a:moveTo>
                    <a:pt x="0" y="0"/>
                  </a:moveTo>
                  <a:lnTo>
                    <a:pt x="97912994" y="0"/>
                  </a:lnTo>
                  <a:lnTo>
                    <a:pt x="97912994" y="36644659"/>
                  </a:lnTo>
                  <a:lnTo>
                    <a:pt x="0" y="36644659"/>
                  </a:lnTo>
                </a:path>
              </a:pathLst>
            </a:custGeom>
            <a:blipFill>
              <a:blip r:embed="rId1"/>
              <a:stretch>
                <a:fillRect t="-43283"/>
              </a:stretch>
            </a:blipFill>
          </p:spPr>
        </p:sp>
      </p:grpSp>
      <p:grpSp>
        <p:nvGrpSpPr>
          <p:cNvPr id="4" name="Group 4"/>
          <p:cNvGrpSpPr/>
          <p:nvPr/>
        </p:nvGrpSpPr>
        <p:grpSpPr>
          <a:xfrm rot="-10800000">
            <a:off x="0" y="4683227"/>
            <a:ext cx="1753295" cy="5603773"/>
            <a:chOff x="0" y="0"/>
            <a:chExt cx="660400" cy="2110729"/>
          </a:xfrm>
        </p:grpSpPr>
        <p:sp>
          <p:nvSpPr>
            <p:cNvPr id="5" name="Freeform 5"/>
            <p:cNvSpPr/>
            <p:nvPr/>
          </p:nvSpPr>
          <p:spPr>
            <a:xfrm>
              <a:off x="0" y="0"/>
              <a:ext cx="660400" cy="2110729"/>
            </a:xfrm>
            <a:custGeom>
              <a:avLst/>
              <a:gdLst/>
              <a:ahLst/>
              <a:cxnLst/>
              <a:rect l="l" t="t" r="r" b="b"/>
              <a:pathLst>
                <a:path w="660400" h="2110729">
                  <a:moveTo>
                    <a:pt x="220252" y="2091661"/>
                  </a:moveTo>
                  <a:cubicBezTo>
                    <a:pt x="254109" y="2103174"/>
                    <a:pt x="292600" y="2110729"/>
                    <a:pt x="330378" y="2110729"/>
                  </a:cubicBezTo>
                  <a:cubicBezTo>
                    <a:pt x="368157" y="2110729"/>
                    <a:pt x="404509" y="2104253"/>
                    <a:pt x="438009" y="2092739"/>
                  </a:cubicBezTo>
                  <a:cubicBezTo>
                    <a:pt x="438723" y="2092379"/>
                    <a:pt x="439435" y="2092379"/>
                    <a:pt x="440148" y="2092020"/>
                  </a:cubicBezTo>
                  <a:cubicBezTo>
                    <a:pt x="565955" y="2045964"/>
                    <a:pt x="658618" y="1924351"/>
                    <a:pt x="660400" y="1753397"/>
                  </a:cubicBezTo>
                  <a:lnTo>
                    <a:pt x="660400" y="0"/>
                  </a:lnTo>
                  <a:lnTo>
                    <a:pt x="0" y="0"/>
                  </a:lnTo>
                  <a:lnTo>
                    <a:pt x="0" y="1752096"/>
                  </a:lnTo>
                  <a:cubicBezTo>
                    <a:pt x="1782" y="1925070"/>
                    <a:pt x="93019" y="2046685"/>
                    <a:pt x="220252" y="2091661"/>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6" name="TextBox 6"/>
            <p:cNvSpPr txBox="1"/>
            <p:nvPr/>
          </p:nvSpPr>
          <p:spPr>
            <a:xfrm>
              <a:off x="0" y="-57150"/>
              <a:ext cx="660400" cy="2040879"/>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7" name="Group 7"/>
          <p:cNvGrpSpPr/>
          <p:nvPr/>
        </p:nvGrpSpPr>
        <p:grpSpPr>
          <a:xfrm rot="0">
            <a:off x="16362329" y="30447"/>
            <a:ext cx="1954246" cy="5978638"/>
            <a:chOff x="0" y="0"/>
            <a:chExt cx="660400" cy="2020366"/>
          </a:xfrm>
        </p:grpSpPr>
        <p:sp>
          <p:nvSpPr>
            <p:cNvPr id="8" name="Freeform 8"/>
            <p:cNvSpPr/>
            <p:nvPr/>
          </p:nvSpPr>
          <p:spPr>
            <a:xfrm>
              <a:off x="0" y="0"/>
              <a:ext cx="660400" cy="2020366"/>
            </a:xfrm>
            <a:custGeom>
              <a:avLst/>
              <a:gdLst/>
              <a:ahLst/>
              <a:cxnLst/>
              <a:rect l="l" t="t" r="r" b="b"/>
              <a:pathLst>
                <a:path w="660400" h="2020366">
                  <a:moveTo>
                    <a:pt x="220252" y="2001297"/>
                  </a:moveTo>
                  <a:cubicBezTo>
                    <a:pt x="254109" y="2012811"/>
                    <a:pt x="292600" y="2020366"/>
                    <a:pt x="330378" y="2020366"/>
                  </a:cubicBezTo>
                  <a:cubicBezTo>
                    <a:pt x="368157" y="2020366"/>
                    <a:pt x="404509" y="2013889"/>
                    <a:pt x="438009" y="2002375"/>
                  </a:cubicBezTo>
                  <a:cubicBezTo>
                    <a:pt x="438723" y="2002016"/>
                    <a:pt x="439435" y="2002016"/>
                    <a:pt x="440148" y="2001657"/>
                  </a:cubicBezTo>
                  <a:cubicBezTo>
                    <a:pt x="565955" y="1955601"/>
                    <a:pt x="658618" y="1833987"/>
                    <a:pt x="660400" y="1665041"/>
                  </a:cubicBezTo>
                  <a:lnTo>
                    <a:pt x="660400" y="0"/>
                  </a:lnTo>
                  <a:lnTo>
                    <a:pt x="0" y="0"/>
                  </a:lnTo>
                  <a:lnTo>
                    <a:pt x="0" y="1663805"/>
                  </a:lnTo>
                  <a:cubicBezTo>
                    <a:pt x="1782" y="1834706"/>
                    <a:pt x="93019" y="1956321"/>
                    <a:pt x="220252" y="2001297"/>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9" name="TextBox 9"/>
            <p:cNvSpPr txBox="1"/>
            <p:nvPr/>
          </p:nvSpPr>
          <p:spPr>
            <a:xfrm>
              <a:off x="0" y="-57150"/>
              <a:ext cx="660400" cy="195051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0" name="Group 10"/>
          <p:cNvGrpSpPr/>
          <p:nvPr/>
        </p:nvGrpSpPr>
        <p:grpSpPr>
          <a:xfrm rot="-10800000">
            <a:off x="15054512" y="7858953"/>
            <a:ext cx="1307817" cy="2428047"/>
            <a:chOff x="0" y="0"/>
            <a:chExt cx="660400" cy="1226076"/>
          </a:xfrm>
        </p:grpSpPr>
        <p:sp>
          <p:nvSpPr>
            <p:cNvPr id="11" name="Freeform 11"/>
            <p:cNvSpPr/>
            <p:nvPr/>
          </p:nvSpPr>
          <p:spPr>
            <a:xfrm>
              <a:off x="0" y="0"/>
              <a:ext cx="660400" cy="1226076"/>
            </a:xfrm>
            <a:custGeom>
              <a:avLst/>
              <a:gdLst/>
              <a:ahLst/>
              <a:cxnLst/>
              <a:rect l="l" t="t" r="r" b="b"/>
              <a:pathLst>
                <a:path w="660400" h="1226076">
                  <a:moveTo>
                    <a:pt x="220252" y="1207006"/>
                  </a:moveTo>
                  <a:cubicBezTo>
                    <a:pt x="254109" y="1218520"/>
                    <a:pt x="292600" y="1226076"/>
                    <a:pt x="330378" y="1226076"/>
                  </a:cubicBezTo>
                  <a:cubicBezTo>
                    <a:pt x="368157" y="1226076"/>
                    <a:pt x="404509" y="1219599"/>
                    <a:pt x="438009" y="1208085"/>
                  </a:cubicBezTo>
                  <a:cubicBezTo>
                    <a:pt x="438723" y="1207725"/>
                    <a:pt x="439435" y="1207725"/>
                    <a:pt x="440148" y="1207366"/>
                  </a:cubicBezTo>
                  <a:cubicBezTo>
                    <a:pt x="565955" y="1161311"/>
                    <a:pt x="658618" y="1039697"/>
                    <a:pt x="660400" y="888394"/>
                  </a:cubicBezTo>
                  <a:lnTo>
                    <a:pt x="660400" y="0"/>
                  </a:lnTo>
                  <a:lnTo>
                    <a:pt x="0" y="0"/>
                  </a:lnTo>
                  <a:lnTo>
                    <a:pt x="0" y="887734"/>
                  </a:lnTo>
                  <a:cubicBezTo>
                    <a:pt x="1782" y="1040415"/>
                    <a:pt x="93019" y="1162031"/>
                    <a:pt x="220252" y="1207006"/>
                  </a:cubicBezTo>
                  <a:close/>
                </a:path>
              </a:pathLst>
            </a:custGeom>
            <a:gradFill rotWithShape="1">
              <a:gsLst>
                <a:gs pos="0">
                  <a:srgbClr val="1F367F">
                    <a:alpha val="0"/>
                  </a:srgbClr>
                </a:gs>
                <a:gs pos="100000">
                  <a:srgbClr val="1F367F">
                    <a:alpha val="8000"/>
                  </a:srgbClr>
                </a:gs>
              </a:gsLst>
              <a:lin ang="5400000"/>
            </a:gradFill>
            <a:ln cap="sq">
              <a:noFill/>
              <a:prstDash val="solid"/>
              <a:miter/>
            </a:ln>
          </p:spPr>
        </p:sp>
        <p:sp>
          <p:nvSpPr>
            <p:cNvPr id="12" name="TextBox 12"/>
            <p:cNvSpPr txBox="1"/>
            <p:nvPr/>
          </p:nvSpPr>
          <p:spPr>
            <a:xfrm>
              <a:off x="0" y="-57150"/>
              <a:ext cx="660400" cy="1156226"/>
            </a:xfrm>
            <a:prstGeom prst="rect">
              <a:avLst/>
            </a:prstGeom>
          </p:spPr>
          <p:txBody>
            <a:bodyPr lIns="50800" tIns="50800" rIns="50800" bIns="50800" rtlCol="0" anchor="ctr"/>
            <a:lstStyle/>
            <a:p>
              <a:pPr marL="0" lvl="0" indent="0" algn="ctr">
                <a:lnSpc>
                  <a:spcPts val="3105"/>
                </a:lnSpc>
                <a:spcBef>
                  <a:spcPct val="0"/>
                </a:spcBef>
              </a:pPr>
            </a:p>
          </p:txBody>
        </p:sp>
      </p:grpSp>
      <p:grpSp>
        <p:nvGrpSpPr>
          <p:cNvPr id="13" name="Group 13"/>
          <p:cNvGrpSpPr/>
          <p:nvPr/>
        </p:nvGrpSpPr>
        <p:grpSpPr>
          <a:xfrm rot="0">
            <a:off x="9864085" y="2082102"/>
            <a:ext cx="6999112" cy="4153947"/>
            <a:chOff x="0" y="0"/>
            <a:chExt cx="1843388" cy="1094044"/>
          </a:xfrm>
        </p:grpSpPr>
        <p:sp>
          <p:nvSpPr>
            <p:cNvPr id="14" name="Freeform 14"/>
            <p:cNvSpPr/>
            <p:nvPr/>
          </p:nvSpPr>
          <p:spPr>
            <a:xfrm>
              <a:off x="0" y="0"/>
              <a:ext cx="1843387" cy="1094044"/>
            </a:xfrm>
            <a:custGeom>
              <a:avLst/>
              <a:gdLst/>
              <a:ahLst/>
              <a:cxnLst/>
              <a:rect l="l" t="t" r="r" b="b"/>
              <a:pathLst>
                <a:path w="1843387" h="1094044">
                  <a:moveTo>
                    <a:pt x="0" y="0"/>
                  </a:moveTo>
                  <a:lnTo>
                    <a:pt x="1843387" y="0"/>
                  </a:lnTo>
                  <a:lnTo>
                    <a:pt x="1843387" y="1094044"/>
                  </a:lnTo>
                  <a:lnTo>
                    <a:pt x="0" y="1094044"/>
                  </a:lnTo>
                  <a:close/>
                </a:path>
              </a:pathLst>
            </a:custGeom>
            <a:solidFill>
              <a:srgbClr val="1F367F"/>
            </a:solidFill>
            <a:ln cap="sq">
              <a:noFill/>
              <a:prstDash val="solid"/>
              <a:miter/>
            </a:ln>
          </p:spPr>
        </p:sp>
        <p:sp>
          <p:nvSpPr>
            <p:cNvPr id="15" name="TextBox 15"/>
            <p:cNvSpPr txBox="1"/>
            <p:nvPr/>
          </p:nvSpPr>
          <p:spPr>
            <a:xfrm>
              <a:off x="0" y="-57150"/>
              <a:ext cx="1843388" cy="1151194"/>
            </a:xfrm>
            <a:prstGeom prst="rect">
              <a:avLst/>
            </a:prstGeom>
          </p:spPr>
          <p:txBody>
            <a:bodyPr lIns="50800" tIns="50800" rIns="50800" bIns="50800" rtlCol="0" anchor="ctr"/>
            <a:lstStyle/>
            <a:p>
              <a:pPr marL="0" lvl="0" indent="0" algn="ctr">
                <a:lnSpc>
                  <a:spcPts val="2660"/>
                </a:lnSpc>
                <a:spcBef>
                  <a:spcPct val="0"/>
                </a:spcBef>
              </a:pPr>
            </a:p>
          </p:txBody>
        </p:sp>
      </p:grpSp>
      <p:sp>
        <p:nvSpPr>
          <p:cNvPr id="16" name="TextBox 16"/>
          <p:cNvSpPr txBox="1"/>
          <p:nvPr/>
        </p:nvSpPr>
        <p:spPr>
          <a:xfrm>
            <a:off x="5244699" y="929577"/>
            <a:ext cx="6413602" cy="790575"/>
          </a:xfrm>
          <a:prstGeom prst="rect">
            <a:avLst/>
          </a:prstGeom>
        </p:spPr>
        <p:txBody>
          <a:bodyPr lIns="0" tIns="0" rIns="0" bIns="0" rtlCol="0" anchor="t">
            <a:spAutoFit/>
          </a:bodyPr>
          <a:lstStyle/>
          <a:p>
            <a:pPr algn="l">
              <a:lnSpc>
                <a:spcPts val="6240"/>
              </a:lnSpc>
            </a:pPr>
            <a:r>
              <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rPr>
              <a:t>用户行为数据可视化</a:t>
            </a:r>
            <a:endParaRPr lang="en-US" sz="5200" b="1">
              <a:solidFill>
                <a:srgbClr val="100F0D"/>
              </a:solidFill>
              <a:latin typeface="思源黑体 2 Heavy" panose="020B0A00000000000000" charset="-122"/>
              <a:ea typeface="思源黑体 2 Heavy" panose="020B0A00000000000000" charset="-122"/>
              <a:cs typeface="思源黑体 2 Heavy" panose="020B0A00000000000000" charset="-122"/>
              <a:sym typeface="思源黑体 2 Heavy" panose="020B0A00000000000000" charset="-122"/>
            </a:endParaRPr>
          </a:p>
        </p:txBody>
      </p:sp>
      <p:sp>
        <p:nvSpPr>
          <p:cNvPr id="17" name="TextBox 17"/>
          <p:cNvSpPr txBox="1"/>
          <p:nvPr/>
        </p:nvSpPr>
        <p:spPr>
          <a:xfrm>
            <a:off x="183246" y="814174"/>
            <a:ext cx="1949648"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第二章节</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18" name="TextBox 18"/>
          <p:cNvSpPr txBox="1"/>
          <p:nvPr/>
        </p:nvSpPr>
        <p:spPr>
          <a:xfrm>
            <a:off x="10176011" y="2315417"/>
            <a:ext cx="6355058" cy="3295015"/>
          </a:xfrm>
          <a:prstGeom prst="rect">
            <a:avLst/>
          </a:prstGeom>
        </p:spPr>
        <p:txBody>
          <a:bodyPr lIns="0" tIns="0" rIns="0" bIns="0" rtlCol="0" anchor="t">
            <a:spAutoFit/>
          </a:bodyPr>
          <a:lstStyle/>
          <a:p>
            <a:pPr algn="just">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功能设想：该模块展示了多维度的用户数据，包括用户的基本信息（如性别、年龄）、访问行为数据、时空数据（如用户活跃时间段、行为时长、访问频率、线下位置信息）以及交互数据（如内容互动、功能互动等）。</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algn="just">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前端界面通过交互式图表和数据仪表盘，动态呈现这些数据。用户可以根据需要查看某一时间段内的用户活跃情况、访问频率、互动行为等，从而了解平台用户的行为特征。</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a:p>
            <a:pPr algn="just">
              <a:lnSpc>
                <a:spcPts val="2855"/>
              </a:lnSpc>
            </a:pPr>
            <a:r>
              <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rPr>
              <a:t>例如，用户活跃时间段可以通过热力图展现，帮助平台确定用户的高峰时段；行为时长与频率则能帮助分析用户的粘性。</a:t>
            </a:r>
            <a:endParaRPr lang="en-US" sz="1700">
              <a:solidFill>
                <a:srgbClr val="FFFFFF"/>
              </a:solidFill>
              <a:latin typeface="思源黑体 2" panose="020B0500000000000000" charset="-122"/>
              <a:ea typeface="思源黑体 2" panose="020B0500000000000000" charset="-122"/>
              <a:cs typeface="思源黑体 2" panose="020B0500000000000000" charset="-122"/>
              <a:sym typeface="思源黑体 2" panose="020B0500000000000000" charset="-122"/>
            </a:endParaRPr>
          </a:p>
        </p:txBody>
      </p:sp>
      <p:sp>
        <p:nvSpPr>
          <p:cNvPr id="19" name="TextBox 19"/>
          <p:cNvSpPr txBox="1"/>
          <p:nvPr/>
        </p:nvSpPr>
        <p:spPr>
          <a:xfrm>
            <a:off x="876648" y="8366984"/>
            <a:ext cx="16382652" cy="705993"/>
          </a:xfrm>
          <a:prstGeom prst="rect">
            <a:avLst/>
          </a:prstGeom>
        </p:spPr>
        <p:txBody>
          <a:bodyPr lIns="0" tIns="0" rIns="0" bIns="0" rtlCol="0" anchor="t">
            <a:spAutoFit/>
          </a:bodyPr>
          <a:lstStyle/>
          <a:p>
            <a:pPr algn="just">
              <a:lnSpc>
                <a:spcPts val="2855"/>
              </a:lnSpc>
            </a:pPr>
            <a:r>
              <a:rPr lang="en-US" sz="17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rPr>
              <a:t>意义：这一模块对于平台的运营和优化至关重要。通过分析用户的基本信息与访问行为，平台可以更好地了解用户的偏好和需求，从而制定个性化的内容推荐和运营策略。例如，时空数据的分析可以帮助平台确定最佳的活跃时间段，优化推送和通知策略。</a:t>
            </a:r>
            <a:endParaRPr lang="en-US" sz="1700" b="1">
              <a:solidFill>
                <a:srgbClr val="100F0D"/>
              </a:solidFill>
              <a:latin typeface="思源黑体 2 Bold" panose="020B0800000000000000" charset="-122"/>
              <a:ea typeface="思源黑体 2 Bold" panose="020B0800000000000000" charset="-122"/>
              <a:cs typeface="思源黑体 2 Bold" panose="020B0800000000000000" charset="-122"/>
              <a:sym typeface="思源黑体 2 Bold" panose="020B0800000000000000" charset="-122"/>
            </a:endParaRPr>
          </a:p>
        </p:txBody>
      </p:sp>
      <p:grpSp>
        <p:nvGrpSpPr>
          <p:cNvPr id="20" name="Group 20"/>
          <p:cNvGrpSpPr/>
          <p:nvPr/>
        </p:nvGrpSpPr>
        <p:grpSpPr>
          <a:xfrm rot="0">
            <a:off x="876648" y="861799"/>
            <a:ext cx="3961977" cy="882904"/>
            <a:chOff x="0" y="0"/>
            <a:chExt cx="1152655" cy="256863"/>
          </a:xfrm>
        </p:grpSpPr>
        <p:sp>
          <p:nvSpPr>
            <p:cNvPr id="21" name="Freeform 21"/>
            <p:cNvSpPr/>
            <p:nvPr/>
          </p:nvSpPr>
          <p:spPr>
            <a:xfrm>
              <a:off x="0" y="0"/>
              <a:ext cx="1152655" cy="256863"/>
            </a:xfrm>
            <a:custGeom>
              <a:avLst/>
              <a:gdLst/>
              <a:ahLst/>
              <a:cxnLst/>
              <a:rect l="l" t="t" r="r" b="b"/>
              <a:pathLst>
                <a:path w="1152655" h="256863">
                  <a:moveTo>
                    <a:pt x="0" y="0"/>
                  </a:moveTo>
                  <a:lnTo>
                    <a:pt x="1152655" y="0"/>
                  </a:lnTo>
                  <a:lnTo>
                    <a:pt x="1152655" y="256863"/>
                  </a:lnTo>
                  <a:lnTo>
                    <a:pt x="0" y="256863"/>
                  </a:lnTo>
                  <a:close/>
                </a:path>
              </a:pathLst>
            </a:custGeom>
            <a:solidFill>
              <a:srgbClr val="1F367F"/>
            </a:solidFill>
          </p:spPr>
        </p:sp>
        <p:sp>
          <p:nvSpPr>
            <p:cNvPr id="22" name="TextBox 22"/>
            <p:cNvSpPr txBox="1"/>
            <p:nvPr/>
          </p:nvSpPr>
          <p:spPr>
            <a:xfrm>
              <a:off x="0" y="-57150"/>
              <a:ext cx="1152655" cy="314013"/>
            </a:xfrm>
            <a:prstGeom prst="rect">
              <a:avLst/>
            </a:prstGeom>
          </p:spPr>
          <p:txBody>
            <a:bodyPr lIns="50800" tIns="50800" rIns="50800" bIns="50800" rtlCol="0" anchor="ctr"/>
            <a:lstStyle/>
            <a:p>
              <a:pPr algn="ctr">
                <a:lnSpc>
                  <a:spcPts val="3105"/>
                </a:lnSpc>
              </a:pPr>
            </a:p>
          </p:txBody>
        </p:sp>
      </p:grpSp>
      <p:sp>
        <p:nvSpPr>
          <p:cNvPr id="23" name="TextBox 23"/>
          <p:cNvSpPr txBox="1"/>
          <p:nvPr/>
        </p:nvSpPr>
        <p:spPr>
          <a:xfrm>
            <a:off x="528227" y="958383"/>
            <a:ext cx="4536325" cy="549783"/>
          </a:xfrm>
          <a:prstGeom prst="rect">
            <a:avLst/>
          </a:prstGeom>
        </p:spPr>
        <p:txBody>
          <a:bodyPr lIns="0" tIns="0" rIns="0" bIns="0" rtlCol="0" anchor="t">
            <a:spAutoFit/>
          </a:bodyPr>
          <a:lstStyle/>
          <a:p>
            <a:pPr marL="0" lvl="0" indent="0" algn="ctr">
              <a:lnSpc>
                <a:spcPts val="4355"/>
              </a:lnSpc>
              <a:spcBef>
                <a:spcPct val="0"/>
              </a:spcBef>
            </a:pPr>
            <a:r>
              <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rPr>
              <a:t>第二部分：模块二</a:t>
            </a:r>
            <a:endParaRPr lang="en-US" sz="3300" b="1">
              <a:solidFill>
                <a:srgbClr val="FFFFFF"/>
              </a:solidFill>
              <a:latin typeface="思源黑体 1 Medium" panose="020B0600000000000000" charset="-122"/>
              <a:ea typeface="思源黑体 1 Medium" panose="020B0600000000000000" charset="-122"/>
              <a:cs typeface="思源黑体 1 Medium" panose="020B0600000000000000" charset="-122"/>
              <a:sym typeface="思源黑体 1 Medium" panose="020B0600000000000000" charset="-122"/>
            </a:endParaRPr>
          </a:p>
        </p:txBody>
      </p:sp>
      <p:sp>
        <p:nvSpPr>
          <p:cNvPr id="24" name="Freeform 22"/>
          <p:cNvSpPr/>
          <p:nvPr/>
        </p:nvSpPr>
        <p:spPr>
          <a:xfrm>
            <a:off x="15926061" y="266911"/>
            <a:ext cx="1504529" cy="1504529"/>
          </a:xfrm>
          <a:custGeom>
            <a:avLst/>
            <a:gdLst/>
            <a:ahLst/>
            <a:cxnLst/>
            <a:rect l="l" t="t" r="r" b="b"/>
            <a:pathLst>
              <a:path w="1504529" h="1504529">
                <a:moveTo>
                  <a:pt x="0" y="0"/>
                </a:moveTo>
                <a:lnTo>
                  <a:pt x="1504528" y="0"/>
                </a:lnTo>
                <a:lnTo>
                  <a:pt x="1504528" y="1504528"/>
                </a:lnTo>
                <a:lnTo>
                  <a:pt x="0" y="1504528"/>
                </a:lnTo>
                <a:lnTo>
                  <a:pt x="0" y="0"/>
                </a:lnTo>
                <a:close/>
              </a:path>
            </a:pathLst>
          </a:custGeom>
          <a:blipFill>
            <a:blip r:embed="rId2"/>
            <a:stretch>
              <a:fillRect/>
            </a:stretch>
          </a:blipFill>
        </p:spPr>
      </p:sp>
    </p:spTree>
  </p:cSld>
  <p:clrMapOvr>
    <a:masterClrMapping/>
  </p:clrMapOvr>
</p:sld>
</file>

<file path=ppt/tags/tag1.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10.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2.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3.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4.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5.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6.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7.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8.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ags/tag9.xml><?xml version="1.0" encoding="utf-8"?>
<p:tagLst xmlns:p="http://schemas.openxmlformats.org/presentationml/2006/main">
  <p:tag name="KSO_WM_DIAGRAM_VIRTUALLY_FRAME" val="{&quot;height&quot;:459.6911023622047,&quot;left&quot;:91.48574803149606,&quot;top&quot;:231.86992125984253,&quot;width&quot;:594.54527559055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3266</Words>
  <Application>WPS 演示</Application>
  <PresentationFormat>On-screen Show (4:3)</PresentationFormat>
  <Paragraphs>220</Paragraphs>
  <Slides>16</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16</vt:i4>
      </vt:variant>
    </vt:vector>
  </HeadingPairs>
  <TitlesOfParts>
    <vt:vector size="37" baseType="lpstr">
      <vt:lpstr>Arial</vt:lpstr>
      <vt:lpstr>宋体</vt:lpstr>
      <vt:lpstr>Wingdings</vt:lpstr>
      <vt:lpstr>思源黑体 1 Heavy</vt:lpstr>
      <vt:lpstr>黑体</vt:lpstr>
      <vt:lpstr>思源黑体 1 Medium</vt:lpstr>
      <vt:lpstr>思源黑体 2 Bold</vt:lpstr>
      <vt:lpstr>Akzidenz-Grotesk</vt:lpstr>
      <vt:lpstr>Akzidenz-Grotesk Bold</vt:lpstr>
      <vt:lpstr>思源黑体 2</vt:lpstr>
      <vt:lpstr>思源黑体 2 Heavy</vt:lpstr>
      <vt:lpstr>思源黑体-超粗体</vt:lpstr>
      <vt:lpstr>思源黑体 1</vt:lpstr>
      <vt:lpstr>Akzidenz-Grotesk Medium</vt:lpstr>
      <vt:lpstr>Calibri</vt:lpstr>
      <vt:lpstr>微软雅黑</vt:lpstr>
      <vt:lpstr>Arial Unicode MS</vt:lpstr>
      <vt:lpstr>DejaVu Math TeX Gyre</vt:lpstr>
      <vt:lpstr>Yu Gothic UI Semibold</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蓝白色学术风理科类专业开题报告毕业答辩通用ppt演示文稿</dc:title>
  <dc:creator/>
  <cp:lastModifiedBy>蔷薇</cp:lastModifiedBy>
  <cp:revision>4</cp:revision>
  <dcterms:created xsi:type="dcterms:W3CDTF">2006-08-16T00:00:00Z</dcterms:created>
  <dcterms:modified xsi:type="dcterms:W3CDTF">2024-12-03T12:44:13Z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D5F951860A4A4A269270C4AF68B036A1_12</vt:lpwstr>
  </property>
  <property fmtid="{D5CDD505-2E9C-101B-9397-08002B2CF9AE}" pid="3" name="KSOProductBuildVer">
    <vt:lpwstr>2052-12.1.0.18912</vt:lpwstr>
  </property>
</Properties>
</file>

<file path=docProps/thumbnail.jpeg>
</file>